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4" r:id="rId2"/>
    <p:sldId id="358" r:id="rId3"/>
    <p:sldId id="348" r:id="rId4"/>
    <p:sldId id="349" r:id="rId5"/>
    <p:sldId id="350" r:id="rId6"/>
    <p:sldId id="351" r:id="rId7"/>
    <p:sldId id="352" r:id="rId8"/>
    <p:sldId id="263" r:id="rId9"/>
    <p:sldId id="336" r:id="rId10"/>
    <p:sldId id="265" r:id="rId11"/>
    <p:sldId id="354" r:id="rId12"/>
    <p:sldId id="266" r:id="rId13"/>
    <p:sldId id="321" r:id="rId14"/>
    <p:sldId id="267" r:id="rId15"/>
    <p:sldId id="299" r:id="rId16"/>
    <p:sldId id="270" r:id="rId17"/>
    <p:sldId id="310" r:id="rId18"/>
    <p:sldId id="286" r:id="rId19"/>
    <p:sldId id="271" r:id="rId20"/>
    <p:sldId id="353" r:id="rId21"/>
    <p:sldId id="338" r:id="rId22"/>
    <p:sldId id="339" r:id="rId23"/>
    <p:sldId id="340" r:id="rId24"/>
    <p:sldId id="342" r:id="rId25"/>
    <p:sldId id="341" r:id="rId26"/>
    <p:sldId id="355" r:id="rId27"/>
    <p:sldId id="356" r:id="rId28"/>
    <p:sldId id="273" r:id="rId29"/>
    <p:sldId id="290" r:id="rId30"/>
    <p:sldId id="274" r:id="rId31"/>
    <p:sldId id="322" r:id="rId32"/>
    <p:sldId id="323" r:id="rId33"/>
    <p:sldId id="324" r:id="rId34"/>
    <p:sldId id="335" r:id="rId35"/>
    <p:sldId id="357" r:id="rId36"/>
    <p:sldId id="347" r:id="rId37"/>
    <p:sldId id="302" r:id="rId38"/>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0033CC"/>
    <a:srgbClr val="003300"/>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3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462A7E-F562-47D2-A860-FE18CE2B4C5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1E833E5A-1098-42B0-9147-72679C44546E}">
      <dgm:prSet phldrT="[文本]" custT="1"/>
      <dgm:spPr>
        <a:ln>
          <a:solidFill>
            <a:srgbClr val="0070C0"/>
          </a:solidFill>
        </a:ln>
      </dgm:spPr>
      <dgm:t>
        <a:bodyPr/>
        <a:lstStyle/>
        <a:p>
          <a:r>
            <a:rPr lang="zh-CN" altLang="en-US" sz="1200" b="1"/>
            <a:t>原子发射光谱法</a:t>
          </a:r>
        </a:p>
      </dgm:t>
    </dgm:pt>
    <dgm:pt modelId="{42060865-A9BE-48DF-917F-72367A39B216}" type="parTrans" cxnId="{443857E7-70B3-4FC9-86A3-D359B5A4E5B6}">
      <dgm:prSet/>
      <dgm:spPr/>
      <dgm:t>
        <a:bodyPr/>
        <a:lstStyle/>
        <a:p>
          <a:endParaRPr lang="zh-CN" altLang="en-US"/>
        </a:p>
      </dgm:t>
    </dgm:pt>
    <dgm:pt modelId="{2998730B-084D-4978-996B-B5116743FE9C}" type="sibTrans" cxnId="{443857E7-70B3-4FC9-86A3-D359B5A4E5B6}">
      <dgm:prSet/>
      <dgm:spPr/>
      <dgm:t>
        <a:bodyPr/>
        <a:lstStyle/>
        <a:p>
          <a:endParaRPr lang="zh-CN" altLang="en-US"/>
        </a:p>
      </dgm:t>
    </dgm:pt>
    <dgm:pt modelId="{B2E6B9C6-B9A3-492D-88DC-FFAA3358CD69}">
      <dgm:prSet phldrT="[文本]"/>
      <dgm:spPr>
        <a:ln>
          <a:solidFill>
            <a:srgbClr val="0070C0"/>
          </a:solidFill>
        </a:ln>
      </dgm:spPr>
      <dgm:t>
        <a:bodyPr/>
        <a:lstStyle/>
        <a:p>
          <a:r>
            <a:rPr lang="zh-CN" altLang="en-US"/>
            <a:t>定量分析方法</a:t>
          </a:r>
        </a:p>
      </dgm:t>
    </dgm:pt>
    <dgm:pt modelId="{7F55B7D1-C1B5-484B-9DFF-D6A88B14016E}" type="parTrans" cxnId="{113DE7EE-49DD-4861-BE7F-BF9FCBF98A4E}">
      <dgm:prSet/>
      <dgm:spPr>
        <a:ln>
          <a:solidFill>
            <a:srgbClr val="0070C0"/>
          </a:solidFill>
        </a:ln>
      </dgm:spPr>
      <dgm:t>
        <a:bodyPr/>
        <a:lstStyle/>
        <a:p>
          <a:endParaRPr lang="zh-CN" altLang="en-US"/>
        </a:p>
      </dgm:t>
    </dgm:pt>
    <dgm:pt modelId="{1A7B961B-860A-40A9-BF4F-2F5863930679}" type="sibTrans" cxnId="{113DE7EE-49DD-4861-BE7F-BF9FCBF98A4E}">
      <dgm:prSet/>
      <dgm:spPr/>
      <dgm:t>
        <a:bodyPr/>
        <a:lstStyle/>
        <a:p>
          <a:endParaRPr lang="zh-CN" altLang="en-US"/>
        </a:p>
      </dgm:t>
    </dgm:pt>
    <dgm:pt modelId="{F49E4862-F5C7-43AC-8DDE-438D0995FEC4}">
      <dgm:prSet phldrT="[文本]"/>
      <dgm:spPr>
        <a:ln>
          <a:solidFill>
            <a:srgbClr val="0070C0"/>
          </a:solidFill>
        </a:ln>
      </dgm:spPr>
      <dgm:t>
        <a:bodyPr/>
        <a:lstStyle/>
        <a:p>
          <a:r>
            <a:rPr lang="zh-CN" altLang="en-US"/>
            <a:t>基本原理</a:t>
          </a:r>
        </a:p>
      </dgm:t>
    </dgm:pt>
    <dgm:pt modelId="{9AA3C0C5-319C-40BF-8CDD-3EC2020804AB}" type="parTrans" cxnId="{08FBB13F-83A7-4773-B298-D751FB2BFC5D}">
      <dgm:prSet/>
      <dgm:spPr>
        <a:ln>
          <a:solidFill>
            <a:srgbClr val="0070C0"/>
          </a:solidFill>
        </a:ln>
      </dgm:spPr>
      <dgm:t>
        <a:bodyPr/>
        <a:lstStyle/>
        <a:p>
          <a:endParaRPr lang="zh-CN" altLang="en-US"/>
        </a:p>
      </dgm:t>
    </dgm:pt>
    <dgm:pt modelId="{C18DF862-E1B7-484B-9AF9-7BABDEC31398}" type="sibTrans" cxnId="{08FBB13F-83A7-4773-B298-D751FB2BFC5D}">
      <dgm:prSet/>
      <dgm:spPr/>
      <dgm:t>
        <a:bodyPr/>
        <a:lstStyle/>
        <a:p>
          <a:endParaRPr lang="zh-CN" altLang="en-US"/>
        </a:p>
      </dgm:t>
    </dgm:pt>
    <dgm:pt modelId="{33B989B4-E6DF-42C4-BB69-6F4A243C8D56}">
      <dgm:prSet/>
      <dgm:spPr>
        <a:ln>
          <a:solidFill>
            <a:srgbClr val="0070C0"/>
          </a:solidFill>
        </a:ln>
      </dgm:spPr>
      <dgm:t>
        <a:bodyPr/>
        <a:lstStyle/>
        <a:p>
          <a:r>
            <a:rPr lang="zh-CN" altLang="en-US"/>
            <a:t>标准加入法</a:t>
          </a:r>
        </a:p>
      </dgm:t>
    </dgm:pt>
    <dgm:pt modelId="{5649D1A0-9105-4041-8B69-4C647746F733}" type="parTrans" cxnId="{FD29199A-C3EA-4CED-877E-2393AE38903D}">
      <dgm:prSet/>
      <dgm:spPr>
        <a:ln>
          <a:solidFill>
            <a:srgbClr val="0070C0"/>
          </a:solidFill>
        </a:ln>
      </dgm:spPr>
      <dgm:t>
        <a:bodyPr/>
        <a:lstStyle/>
        <a:p>
          <a:endParaRPr lang="zh-CN" altLang="en-US"/>
        </a:p>
      </dgm:t>
    </dgm:pt>
    <dgm:pt modelId="{7DE9444F-0547-473C-85D2-96BD799DA00E}" type="sibTrans" cxnId="{FD29199A-C3EA-4CED-877E-2393AE38903D}">
      <dgm:prSet/>
      <dgm:spPr/>
      <dgm:t>
        <a:bodyPr/>
        <a:lstStyle/>
        <a:p>
          <a:endParaRPr lang="zh-CN" altLang="en-US"/>
        </a:p>
      </dgm:t>
    </dgm:pt>
    <dgm:pt modelId="{E5D2F889-FEB7-47E2-A652-1C5DB54D627B}">
      <dgm:prSet/>
      <dgm:spPr>
        <a:ln>
          <a:solidFill>
            <a:srgbClr val="0070C0"/>
          </a:solidFill>
        </a:ln>
      </dgm:spPr>
      <dgm:t>
        <a:bodyPr/>
        <a:lstStyle/>
        <a:p>
          <a:r>
            <a:rPr lang="zh-CN" altLang="en-US"/>
            <a:t>内标标准曲线法</a:t>
          </a:r>
        </a:p>
      </dgm:t>
    </dgm:pt>
    <dgm:pt modelId="{8BC061C8-9EB4-48F1-8275-6E892B85C9BD}" type="parTrans" cxnId="{96A3A651-4EE7-4577-A782-4FAD8BFAC4CA}">
      <dgm:prSet/>
      <dgm:spPr>
        <a:ln>
          <a:solidFill>
            <a:srgbClr val="0070C0"/>
          </a:solidFill>
        </a:ln>
      </dgm:spPr>
      <dgm:t>
        <a:bodyPr/>
        <a:lstStyle/>
        <a:p>
          <a:endParaRPr lang="zh-CN" altLang="en-US"/>
        </a:p>
      </dgm:t>
    </dgm:pt>
    <dgm:pt modelId="{B9CAF70D-602F-4CE6-80C9-47A4747AC592}" type="sibTrans" cxnId="{96A3A651-4EE7-4577-A782-4FAD8BFAC4CA}">
      <dgm:prSet/>
      <dgm:spPr/>
      <dgm:t>
        <a:bodyPr/>
        <a:lstStyle/>
        <a:p>
          <a:endParaRPr lang="zh-CN" altLang="en-US"/>
        </a:p>
      </dgm:t>
    </dgm:pt>
    <dgm:pt modelId="{37C929A0-21E7-475B-A789-9AEF3A4844AD}">
      <dgm:prSet/>
      <dgm:spPr>
        <a:ln>
          <a:solidFill>
            <a:srgbClr val="0070C0"/>
          </a:solidFill>
        </a:ln>
      </dgm:spPr>
      <dgm:t>
        <a:bodyPr/>
        <a:lstStyle/>
        <a:p>
          <a:r>
            <a:rPr lang="zh-CN" altLang="en-US"/>
            <a:t>定量分析特征谱线强度</a:t>
          </a:r>
        </a:p>
      </dgm:t>
    </dgm:pt>
    <dgm:pt modelId="{DA65CCAF-3748-4E04-B2BD-5883901BDAB4}" type="parTrans" cxnId="{54061730-3249-4316-A8EF-E6B63810A078}">
      <dgm:prSet/>
      <dgm:spPr>
        <a:ln>
          <a:solidFill>
            <a:srgbClr val="0070C0"/>
          </a:solidFill>
        </a:ln>
      </dgm:spPr>
      <dgm:t>
        <a:bodyPr/>
        <a:lstStyle/>
        <a:p>
          <a:endParaRPr lang="zh-CN" altLang="en-US"/>
        </a:p>
      </dgm:t>
    </dgm:pt>
    <dgm:pt modelId="{2C41B5BE-C5C5-40EE-9220-A153E8D70E42}" type="sibTrans" cxnId="{54061730-3249-4316-A8EF-E6B63810A078}">
      <dgm:prSet/>
      <dgm:spPr/>
      <dgm:t>
        <a:bodyPr/>
        <a:lstStyle/>
        <a:p>
          <a:endParaRPr lang="zh-CN" altLang="en-US"/>
        </a:p>
      </dgm:t>
    </dgm:pt>
    <dgm:pt modelId="{39C776F6-0342-4008-80EC-427A6C51843E}">
      <dgm:prSet/>
      <dgm:spPr>
        <a:ln>
          <a:solidFill>
            <a:srgbClr val="0070C0"/>
          </a:solidFill>
        </a:ln>
      </dgm:spPr>
      <dgm:t>
        <a:bodyPr/>
        <a:lstStyle/>
        <a:p>
          <a:r>
            <a:rPr lang="zh-CN" altLang="en-US"/>
            <a:t>定性分析特征谱线位置</a:t>
          </a:r>
        </a:p>
      </dgm:t>
    </dgm:pt>
    <dgm:pt modelId="{E7FE7089-1CBF-4BCE-AB55-4F3EBD2A4A26}" type="parTrans" cxnId="{4CC0A048-FC6F-454C-8F8C-BE809F112F67}">
      <dgm:prSet/>
      <dgm:spPr>
        <a:ln>
          <a:solidFill>
            <a:srgbClr val="0070C0"/>
          </a:solidFill>
        </a:ln>
      </dgm:spPr>
      <dgm:t>
        <a:bodyPr/>
        <a:lstStyle/>
        <a:p>
          <a:endParaRPr lang="zh-CN" altLang="en-US"/>
        </a:p>
      </dgm:t>
    </dgm:pt>
    <dgm:pt modelId="{39E0869D-471F-4A90-B970-D63A16E72E87}" type="sibTrans" cxnId="{4CC0A048-FC6F-454C-8F8C-BE809F112F67}">
      <dgm:prSet/>
      <dgm:spPr/>
      <dgm:t>
        <a:bodyPr/>
        <a:lstStyle/>
        <a:p>
          <a:endParaRPr lang="zh-CN" altLang="en-US"/>
        </a:p>
      </dgm:t>
    </dgm:pt>
    <dgm:pt modelId="{754E1D3F-D643-4049-BEF7-9139CAE2EC09}">
      <dgm:prSet/>
      <dgm:spPr>
        <a:ln>
          <a:solidFill>
            <a:srgbClr val="0070C0"/>
          </a:solidFill>
        </a:ln>
      </dgm:spPr>
      <dgm:t>
        <a:bodyPr/>
        <a:lstStyle/>
        <a:p>
          <a:r>
            <a:rPr lang="zh-CN" altLang="en-US"/>
            <a:t>定性分析</a:t>
          </a:r>
        </a:p>
      </dgm:t>
    </dgm:pt>
    <dgm:pt modelId="{F2D33323-0615-4F7A-A678-26681F8635B9}" type="parTrans" cxnId="{4595918A-CEF4-4F62-8B38-262BA7AE7A5F}">
      <dgm:prSet/>
      <dgm:spPr>
        <a:ln>
          <a:solidFill>
            <a:srgbClr val="0070C0"/>
          </a:solidFill>
        </a:ln>
      </dgm:spPr>
      <dgm:t>
        <a:bodyPr/>
        <a:lstStyle/>
        <a:p>
          <a:endParaRPr lang="zh-CN" altLang="en-US"/>
        </a:p>
      </dgm:t>
    </dgm:pt>
    <dgm:pt modelId="{E64A1EF8-3FB8-41C4-8620-3E6C39044CB2}" type="sibTrans" cxnId="{4595918A-CEF4-4F62-8B38-262BA7AE7A5F}">
      <dgm:prSet/>
      <dgm:spPr/>
      <dgm:t>
        <a:bodyPr/>
        <a:lstStyle/>
        <a:p>
          <a:endParaRPr lang="zh-CN" altLang="en-US"/>
        </a:p>
      </dgm:t>
    </dgm:pt>
    <dgm:pt modelId="{3954D83D-E43D-4C1F-8ADC-763E206C5C91}">
      <dgm:prSet/>
      <dgm:spPr>
        <a:ln>
          <a:solidFill>
            <a:srgbClr val="0070C0"/>
          </a:solidFill>
        </a:ln>
      </dgm:spPr>
      <dgm:t>
        <a:bodyPr/>
        <a:lstStyle/>
        <a:p>
          <a:r>
            <a:rPr lang="zh-CN" altLang="en-US"/>
            <a:t>原子发射</a:t>
          </a:r>
          <a:endParaRPr lang="en-US" altLang="zh-CN"/>
        </a:p>
        <a:p>
          <a:r>
            <a:rPr lang="zh-CN" altLang="en-US"/>
            <a:t>光谱仪</a:t>
          </a:r>
        </a:p>
      </dgm:t>
    </dgm:pt>
    <dgm:pt modelId="{5398D90F-6968-4E2C-B24A-E45F3375AA8E}" type="parTrans" cxnId="{FA1BA2D1-236D-4ACE-A6C8-C1A75EEAE603}">
      <dgm:prSet/>
      <dgm:spPr>
        <a:ln>
          <a:solidFill>
            <a:srgbClr val="0070C0"/>
          </a:solidFill>
        </a:ln>
      </dgm:spPr>
      <dgm:t>
        <a:bodyPr/>
        <a:lstStyle/>
        <a:p>
          <a:endParaRPr lang="zh-CN" altLang="en-US"/>
        </a:p>
      </dgm:t>
    </dgm:pt>
    <dgm:pt modelId="{B1AE267A-95B4-42D0-AA31-CB4199426F31}" type="sibTrans" cxnId="{FA1BA2D1-236D-4ACE-A6C8-C1A75EEAE603}">
      <dgm:prSet/>
      <dgm:spPr/>
      <dgm:t>
        <a:bodyPr/>
        <a:lstStyle/>
        <a:p>
          <a:endParaRPr lang="zh-CN" altLang="en-US"/>
        </a:p>
      </dgm:t>
    </dgm:pt>
    <dgm:pt modelId="{902D33D3-E416-40A6-ABD7-511C4FB1DBE8}">
      <dgm:prSet/>
      <dgm:spPr>
        <a:ln>
          <a:solidFill>
            <a:srgbClr val="0070C0"/>
          </a:solidFill>
        </a:ln>
      </dgm:spPr>
      <dgm:t>
        <a:bodyPr/>
        <a:lstStyle/>
        <a:p>
          <a:r>
            <a:rPr lang="zh-CN" altLang="en-US"/>
            <a:t>激发源</a:t>
          </a:r>
        </a:p>
      </dgm:t>
    </dgm:pt>
    <dgm:pt modelId="{FA445B4C-5B96-4127-825E-22C05A1B363A}" type="parTrans" cxnId="{A792CA16-055F-4EC1-9034-880B86E7F77B}">
      <dgm:prSet/>
      <dgm:spPr>
        <a:ln>
          <a:solidFill>
            <a:srgbClr val="0070C0"/>
          </a:solidFill>
        </a:ln>
      </dgm:spPr>
      <dgm:t>
        <a:bodyPr/>
        <a:lstStyle/>
        <a:p>
          <a:endParaRPr lang="zh-CN" altLang="en-US"/>
        </a:p>
      </dgm:t>
    </dgm:pt>
    <dgm:pt modelId="{432E3AC0-EE2D-4317-AF12-FD19A088739C}" type="sibTrans" cxnId="{A792CA16-055F-4EC1-9034-880B86E7F77B}">
      <dgm:prSet/>
      <dgm:spPr/>
      <dgm:t>
        <a:bodyPr/>
        <a:lstStyle/>
        <a:p>
          <a:endParaRPr lang="zh-CN" altLang="en-US"/>
        </a:p>
      </dgm:t>
    </dgm:pt>
    <dgm:pt modelId="{716518A6-A017-4A69-9DA1-E8CCFFF17B49}">
      <dgm:prSet/>
      <dgm:spPr>
        <a:ln>
          <a:solidFill>
            <a:srgbClr val="0070C0"/>
          </a:solidFill>
        </a:ln>
      </dgm:spPr>
      <dgm:t>
        <a:bodyPr/>
        <a:lstStyle/>
        <a:p>
          <a:r>
            <a:rPr lang="zh-CN" altLang="en-US"/>
            <a:t>光谱仪</a:t>
          </a:r>
        </a:p>
      </dgm:t>
    </dgm:pt>
    <dgm:pt modelId="{A51000A3-7F9E-4DBF-B736-13A6ADB273F3}" type="parTrans" cxnId="{00E0B717-DF9C-4C48-B65C-DAD696EDE5FE}">
      <dgm:prSet/>
      <dgm:spPr>
        <a:ln>
          <a:solidFill>
            <a:srgbClr val="0070C0"/>
          </a:solidFill>
        </a:ln>
      </dgm:spPr>
      <dgm:t>
        <a:bodyPr/>
        <a:lstStyle/>
        <a:p>
          <a:endParaRPr lang="zh-CN" altLang="en-US"/>
        </a:p>
      </dgm:t>
    </dgm:pt>
    <dgm:pt modelId="{04E56543-8C0B-4F49-AD1A-8BC81BAB25A0}" type="sibTrans" cxnId="{00E0B717-DF9C-4C48-B65C-DAD696EDE5FE}">
      <dgm:prSet/>
      <dgm:spPr/>
      <dgm:t>
        <a:bodyPr/>
        <a:lstStyle/>
        <a:p>
          <a:endParaRPr lang="zh-CN" altLang="en-US"/>
        </a:p>
      </dgm:t>
    </dgm:pt>
    <dgm:pt modelId="{198EF639-6F84-4F1C-9DA9-A8F6099FD4DE}">
      <dgm:prSet/>
      <dgm:spPr>
        <a:ln>
          <a:solidFill>
            <a:srgbClr val="0070C0"/>
          </a:solidFill>
        </a:ln>
      </dgm:spPr>
      <dgm:t>
        <a:bodyPr/>
        <a:lstStyle/>
        <a:p>
          <a:r>
            <a:rPr lang="zh-CN" altLang="en-US"/>
            <a:t>铁谱</a:t>
          </a:r>
          <a:endParaRPr lang="en-US" altLang="zh-CN"/>
        </a:p>
        <a:p>
          <a:r>
            <a:rPr lang="zh-CN" altLang="en-US"/>
            <a:t>比较法</a:t>
          </a:r>
        </a:p>
      </dgm:t>
    </dgm:pt>
    <dgm:pt modelId="{0CFB0C15-293D-4B3A-8CDC-3C00CF83E649}" type="parTrans" cxnId="{47E9C235-D697-495A-B5EA-E1B6216A0DF6}">
      <dgm:prSet/>
      <dgm:spPr>
        <a:ln>
          <a:solidFill>
            <a:srgbClr val="0070C0"/>
          </a:solidFill>
        </a:ln>
      </dgm:spPr>
      <dgm:t>
        <a:bodyPr/>
        <a:lstStyle/>
        <a:p>
          <a:endParaRPr lang="zh-CN" altLang="en-US"/>
        </a:p>
      </dgm:t>
    </dgm:pt>
    <dgm:pt modelId="{C5E8B112-0D07-47E0-95D3-AC7D07F5D62C}" type="sibTrans" cxnId="{47E9C235-D697-495A-B5EA-E1B6216A0DF6}">
      <dgm:prSet/>
      <dgm:spPr/>
      <dgm:t>
        <a:bodyPr/>
        <a:lstStyle/>
        <a:p>
          <a:endParaRPr lang="zh-CN" altLang="en-US"/>
        </a:p>
      </dgm:t>
    </dgm:pt>
    <dgm:pt modelId="{856B6B97-0FCC-4F33-B958-85166E6C129D}">
      <dgm:prSet/>
      <dgm:spPr>
        <a:ln>
          <a:solidFill>
            <a:srgbClr val="0070C0"/>
          </a:solidFill>
        </a:ln>
      </dgm:spPr>
      <dgm:t>
        <a:bodyPr/>
        <a:lstStyle/>
        <a:p>
          <a:r>
            <a:rPr lang="zh-CN" altLang="en-US"/>
            <a:t>标准试样</a:t>
          </a:r>
          <a:endParaRPr lang="en-US" altLang="zh-CN"/>
        </a:p>
        <a:p>
          <a:r>
            <a:rPr lang="zh-CN" altLang="en-US"/>
            <a:t>比较法</a:t>
          </a:r>
        </a:p>
      </dgm:t>
    </dgm:pt>
    <dgm:pt modelId="{C60BE690-2198-4E12-820B-7A25CCED7571}" type="parTrans" cxnId="{BEF26FE7-E293-435F-844F-615BBF99533A}">
      <dgm:prSet/>
      <dgm:spPr>
        <a:ln>
          <a:solidFill>
            <a:srgbClr val="0070C0"/>
          </a:solidFill>
        </a:ln>
      </dgm:spPr>
      <dgm:t>
        <a:bodyPr/>
        <a:lstStyle/>
        <a:p>
          <a:endParaRPr lang="zh-CN" altLang="en-US"/>
        </a:p>
      </dgm:t>
    </dgm:pt>
    <dgm:pt modelId="{AF7B0D75-2C02-4C10-B238-33C5E028B7F7}" type="sibTrans" cxnId="{BEF26FE7-E293-435F-844F-615BBF99533A}">
      <dgm:prSet/>
      <dgm:spPr/>
      <dgm:t>
        <a:bodyPr/>
        <a:lstStyle/>
        <a:p>
          <a:endParaRPr lang="zh-CN" altLang="en-US"/>
        </a:p>
      </dgm:t>
    </dgm:pt>
    <dgm:pt modelId="{D388EE8C-2DA6-46FA-8771-25DB78B595A4}" type="pres">
      <dgm:prSet presAssocID="{4A462A7E-F562-47D2-A860-FE18CE2B4C54}" presName="hierChild1" presStyleCnt="0">
        <dgm:presLayoutVars>
          <dgm:chPref val="1"/>
          <dgm:dir val="rev"/>
          <dgm:animOne val="branch"/>
          <dgm:animLvl val="lvl"/>
          <dgm:resizeHandles/>
        </dgm:presLayoutVars>
      </dgm:prSet>
      <dgm:spPr/>
    </dgm:pt>
    <dgm:pt modelId="{064ECA9E-AB7F-4A61-B0D8-7DF1CF59F07C}" type="pres">
      <dgm:prSet presAssocID="{1E833E5A-1098-42B0-9147-72679C44546E}" presName="hierRoot1" presStyleCnt="0"/>
      <dgm:spPr/>
    </dgm:pt>
    <dgm:pt modelId="{ABE49BE1-6228-4950-A891-CF8C9FE0DD4A}" type="pres">
      <dgm:prSet presAssocID="{1E833E5A-1098-42B0-9147-72679C44546E}" presName="composite" presStyleCnt="0"/>
      <dgm:spPr/>
    </dgm:pt>
    <dgm:pt modelId="{119731BD-692A-4A1C-833E-A3A6798A55E3}" type="pres">
      <dgm:prSet presAssocID="{1E833E5A-1098-42B0-9147-72679C44546E}" presName="background" presStyleLbl="node0" presStyleIdx="0" presStyleCnt="1"/>
      <dgm:spPr>
        <a:ln>
          <a:solidFill>
            <a:srgbClr val="0070C0"/>
          </a:solidFill>
        </a:ln>
      </dgm:spPr>
    </dgm:pt>
    <dgm:pt modelId="{E844B7D5-4DDD-430E-9CF7-FF593AFBB3D1}" type="pres">
      <dgm:prSet presAssocID="{1E833E5A-1098-42B0-9147-72679C44546E}" presName="text" presStyleLbl="fgAcc0" presStyleIdx="0" presStyleCnt="1" custScaleX="244255">
        <dgm:presLayoutVars>
          <dgm:chPref val="3"/>
        </dgm:presLayoutVars>
      </dgm:prSet>
      <dgm:spPr/>
    </dgm:pt>
    <dgm:pt modelId="{1D40AC30-42D5-4D7D-AC5B-3FF1112C699F}" type="pres">
      <dgm:prSet presAssocID="{1E833E5A-1098-42B0-9147-72679C44546E}" presName="hierChild2" presStyleCnt="0"/>
      <dgm:spPr/>
    </dgm:pt>
    <dgm:pt modelId="{AC89012B-EAC4-4A60-B4CA-C9811C4D08FA}" type="pres">
      <dgm:prSet presAssocID="{7F55B7D1-C1B5-484B-9DFF-D6A88B14016E}" presName="Name10" presStyleLbl="parChTrans1D2" presStyleIdx="0" presStyleCnt="4"/>
      <dgm:spPr/>
    </dgm:pt>
    <dgm:pt modelId="{002111AB-72BD-4DAB-A724-56AE3D1CFC93}" type="pres">
      <dgm:prSet presAssocID="{B2E6B9C6-B9A3-492D-88DC-FFAA3358CD69}" presName="hierRoot2" presStyleCnt="0"/>
      <dgm:spPr/>
    </dgm:pt>
    <dgm:pt modelId="{1DD945BF-EF72-4E3B-A9B8-F114648D19F7}" type="pres">
      <dgm:prSet presAssocID="{B2E6B9C6-B9A3-492D-88DC-FFAA3358CD69}" presName="composite2" presStyleCnt="0"/>
      <dgm:spPr/>
    </dgm:pt>
    <dgm:pt modelId="{6D5FB08A-D83D-4F5A-910E-92D2C2CE81DE}" type="pres">
      <dgm:prSet presAssocID="{B2E6B9C6-B9A3-492D-88DC-FFAA3358CD69}" presName="background2" presStyleLbl="node2" presStyleIdx="0" presStyleCnt="4"/>
      <dgm:spPr>
        <a:ln>
          <a:solidFill>
            <a:srgbClr val="0070C0"/>
          </a:solidFill>
        </a:ln>
      </dgm:spPr>
    </dgm:pt>
    <dgm:pt modelId="{FAC1E6E5-D525-4FA9-BBA0-625C5F9AB4FF}" type="pres">
      <dgm:prSet presAssocID="{B2E6B9C6-B9A3-492D-88DC-FFAA3358CD69}" presName="text2" presStyleLbl="fgAcc2" presStyleIdx="0" presStyleCnt="4">
        <dgm:presLayoutVars>
          <dgm:chPref val="3"/>
        </dgm:presLayoutVars>
      </dgm:prSet>
      <dgm:spPr/>
    </dgm:pt>
    <dgm:pt modelId="{83AB8F23-0134-4D27-BF9C-57859D4621DE}" type="pres">
      <dgm:prSet presAssocID="{B2E6B9C6-B9A3-492D-88DC-FFAA3358CD69}" presName="hierChild3" presStyleCnt="0"/>
      <dgm:spPr/>
    </dgm:pt>
    <dgm:pt modelId="{5EA30762-9BBB-48EE-A582-0ADCDA454063}" type="pres">
      <dgm:prSet presAssocID="{5649D1A0-9105-4041-8B69-4C647746F733}" presName="Name17" presStyleLbl="parChTrans1D3" presStyleIdx="0" presStyleCnt="8"/>
      <dgm:spPr/>
    </dgm:pt>
    <dgm:pt modelId="{0C3492B1-FD96-4CD4-A58D-58DBF848E18E}" type="pres">
      <dgm:prSet presAssocID="{33B989B4-E6DF-42C4-BB69-6F4A243C8D56}" presName="hierRoot3" presStyleCnt="0"/>
      <dgm:spPr/>
    </dgm:pt>
    <dgm:pt modelId="{B7FD9A18-4A7F-4D80-81B0-FCC1496C3F66}" type="pres">
      <dgm:prSet presAssocID="{33B989B4-E6DF-42C4-BB69-6F4A243C8D56}" presName="composite3" presStyleCnt="0"/>
      <dgm:spPr/>
    </dgm:pt>
    <dgm:pt modelId="{C16E69C1-78D4-4982-98F5-04B795F8A8DF}" type="pres">
      <dgm:prSet presAssocID="{33B989B4-E6DF-42C4-BB69-6F4A243C8D56}" presName="background3" presStyleLbl="node3" presStyleIdx="0" presStyleCnt="8"/>
      <dgm:spPr>
        <a:ln>
          <a:solidFill>
            <a:srgbClr val="0070C0"/>
          </a:solidFill>
        </a:ln>
      </dgm:spPr>
    </dgm:pt>
    <dgm:pt modelId="{5A97AE96-2045-4D14-B60D-C280ABD28C26}" type="pres">
      <dgm:prSet presAssocID="{33B989B4-E6DF-42C4-BB69-6F4A243C8D56}" presName="text3" presStyleLbl="fgAcc3" presStyleIdx="0" presStyleCnt="8" custScaleX="53820">
        <dgm:presLayoutVars>
          <dgm:chPref val="3"/>
        </dgm:presLayoutVars>
      </dgm:prSet>
      <dgm:spPr/>
    </dgm:pt>
    <dgm:pt modelId="{721236FD-799E-432D-A8DC-47C995F5C5CC}" type="pres">
      <dgm:prSet presAssocID="{33B989B4-E6DF-42C4-BB69-6F4A243C8D56}" presName="hierChild4" presStyleCnt="0"/>
      <dgm:spPr/>
    </dgm:pt>
    <dgm:pt modelId="{715840ED-89C7-4689-87E8-B975FDEB8EE8}" type="pres">
      <dgm:prSet presAssocID="{8BC061C8-9EB4-48F1-8275-6E892B85C9BD}" presName="Name17" presStyleLbl="parChTrans1D3" presStyleIdx="1" presStyleCnt="8"/>
      <dgm:spPr/>
    </dgm:pt>
    <dgm:pt modelId="{AFB69DA0-4B1E-41DE-A6F8-A88695A627D5}" type="pres">
      <dgm:prSet presAssocID="{E5D2F889-FEB7-47E2-A652-1C5DB54D627B}" presName="hierRoot3" presStyleCnt="0"/>
      <dgm:spPr/>
    </dgm:pt>
    <dgm:pt modelId="{B7730744-FAFC-478A-9760-0CEFEB8F7411}" type="pres">
      <dgm:prSet presAssocID="{E5D2F889-FEB7-47E2-A652-1C5DB54D627B}" presName="composite3" presStyleCnt="0"/>
      <dgm:spPr/>
    </dgm:pt>
    <dgm:pt modelId="{BCA89289-8062-4435-B788-8259DAFE5DB9}" type="pres">
      <dgm:prSet presAssocID="{E5D2F889-FEB7-47E2-A652-1C5DB54D627B}" presName="background3" presStyleLbl="node3" presStyleIdx="1" presStyleCnt="8"/>
      <dgm:spPr>
        <a:ln>
          <a:solidFill>
            <a:srgbClr val="0070C0"/>
          </a:solidFill>
        </a:ln>
      </dgm:spPr>
    </dgm:pt>
    <dgm:pt modelId="{9CF25134-63E0-40FF-9DC3-E9689BE87CF0}" type="pres">
      <dgm:prSet presAssocID="{E5D2F889-FEB7-47E2-A652-1C5DB54D627B}" presName="text3" presStyleLbl="fgAcc3" presStyleIdx="1" presStyleCnt="8" custScaleX="62527" custLinFactNeighborX="7306">
        <dgm:presLayoutVars>
          <dgm:chPref val="3"/>
        </dgm:presLayoutVars>
      </dgm:prSet>
      <dgm:spPr/>
    </dgm:pt>
    <dgm:pt modelId="{2A573319-B925-4FA4-9884-925D02C96D87}" type="pres">
      <dgm:prSet presAssocID="{E5D2F889-FEB7-47E2-A652-1C5DB54D627B}" presName="hierChild4" presStyleCnt="0"/>
      <dgm:spPr/>
    </dgm:pt>
    <dgm:pt modelId="{92F8B202-05D5-42B4-8C8C-F5C466CE4AA4}" type="pres">
      <dgm:prSet presAssocID="{F2D33323-0615-4F7A-A678-26681F8635B9}" presName="Name10" presStyleLbl="parChTrans1D2" presStyleIdx="1" presStyleCnt="4"/>
      <dgm:spPr/>
    </dgm:pt>
    <dgm:pt modelId="{512D0B41-F92F-4BDB-9635-EE6944542480}" type="pres">
      <dgm:prSet presAssocID="{754E1D3F-D643-4049-BEF7-9139CAE2EC09}" presName="hierRoot2" presStyleCnt="0"/>
      <dgm:spPr/>
    </dgm:pt>
    <dgm:pt modelId="{DD870E03-03B0-4031-A507-DC8C2ABD4690}" type="pres">
      <dgm:prSet presAssocID="{754E1D3F-D643-4049-BEF7-9139CAE2EC09}" presName="composite2" presStyleCnt="0"/>
      <dgm:spPr/>
    </dgm:pt>
    <dgm:pt modelId="{5B48FAF9-A5E3-4BDD-A51E-1FA08A595D2E}" type="pres">
      <dgm:prSet presAssocID="{754E1D3F-D643-4049-BEF7-9139CAE2EC09}" presName="background2" presStyleLbl="node2" presStyleIdx="1" presStyleCnt="4"/>
      <dgm:spPr>
        <a:ln>
          <a:solidFill>
            <a:srgbClr val="0070C0"/>
          </a:solidFill>
        </a:ln>
      </dgm:spPr>
    </dgm:pt>
    <dgm:pt modelId="{90C9674A-0C8B-46FC-B4F3-93CB7CF74DB9}" type="pres">
      <dgm:prSet presAssocID="{754E1D3F-D643-4049-BEF7-9139CAE2EC09}" presName="text2" presStyleLbl="fgAcc2" presStyleIdx="1" presStyleCnt="4">
        <dgm:presLayoutVars>
          <dgm:chPref val="3"/>
        </dgm:presLayoutVars>
      </dgm:prSet>
      <dgm:spPr/>
    </dgm:pt>
    <dgm:pt modelId="{3129D4D0-575D-4ECF-99B2-D32BC49F74E6}" type="pres">
      <dgm:prSet presAssocID="{754E1D3F-D643-4049-BEF7-9139CAE2EC09}" presName="hierChild3" presStyleCnt="0"/>
      <dgm:spPr/>
    </dgm:pt>
    <dgm:pt modelId="{7A78513E-5D77-45D4-8B85-FC34FFCD1377}" type="pres">
      <dgm:prSet presAssocID="{C60BE690-2198-4E12-820B-7A25CCED7571}" presName="Name17" presStyleLbl="parChTrans1D3" presStyleIdx="2" presStyleCnt="8"/>
      <dgm:spPr/>
    </dgm:pt>
    <dgm:pt modelId="{3EEC1E34-6EBD-455E-A3CC-27017AFD06EA}" type="pres">
      <dgm:prSet presAssocID="{856B6B97-0FCC-4F33-B958-85166E6C129D}" presName="hierRoot3" presStyleCnt="0"/>
      <dgm:spPr/>
    </dgm:pt>
    <dgm:pt modelId="{1369B77A-44CD-42A3-BB4E-6C818F2A08B8}" type="pres">
      <dgm:prSet presAssocID="{856B6B97-0FCC-4F33-B958-85166E6C129D}" presName="composite3" presStyleCnt="0"/>
      <dgm:spPr/>
    </dgm:pt>
    <dgm:pt modelId="{D7A25800-3BF5-4375-84FD-EE8DD16550A7}" type="pres">
      <dgm:prSet presAssocID="{856B6B97-0FCC-4F33-B958-85166E6C129D}" presName="background3" presStyleLbl="node3" presStyleIdx="2" presStyleCnt="8"/>
      <dgm:spPr>
        <a:ln>
          <a:solidFill>
            <a:srgbClr val="0070C0"/>
          </a:solidFill>
        </a:ln>
      </dgm:spPr>
    </dgm:pt>
    <dgm:pt modelId="{74E8484E-DDFA-4C06-A923-71D4E0E45EDD}" type="pres">
      <dgm:prSet presAssocID="{856B6B97-0FCC-4F33-B958-85166E6C129D}" presName="text3" presStyleLbl="fgAcc3" presStyleIdx="2" presStyleCnt="8" custScaleX="65094">
        <dgm:presLayoutVars>
          <dgm:chPref val="3"/>
        </dgm:presLayoutVars>
      </dgm:prSet>
      <dgm:spPr/>
    </dgm:pt>
    <dgm:pt modelId="{1ED2D472-DEA3-4247-A002-2BCBFFE1F5CF}" type="pres">
      <dgm:prSet presAssocID="{856B6B97-0FCC-4F33-B958-85166E6C129D}" presName="hierChild4" presStyleCnt="0"/>
      <dgm:spPr/>
    </dgm:pt>
    <dgm:pt modelId="{A5572631-DF1F-42FA-B003-51E3F4CE9B36}" type="pres">
      <dgm:prSet presAssocID="{0CFB0C15-293D-4B3A-8CDC-3C00CF83E649}" presName="Name17" presStyleLbl="parChTrans1D3" presStyleIdx="3" presStyleCnt="8"/>
      <dgm:spPr/>
    </dgm:pt>
    <dgm:pt modelId="{B15B43DA-E33E-457C-A859-7A3F413DB2A5}" type="pres">
      <dgm:prSet presAssocID="{198EF639-6F84-4F1C-9DA9-A8F6099FD4DE}" presName="hierRoot3" presStyleCnt="0"/>
      <dgm:spPr/>
    </dgm:pt>
    <dgm:pt modelId="{462E5E7E-EA7D-45BE-8518-B7AB5C13847D}" type="pres">
      <dgm:prSet presAssocID="{198EF639-6F84-4F1C-9DA9-A8F6099FD4DE}" presName="composite3" presStyleCnt="0"/>
      <dgm:spPr/>
    </dgm:pt>
    <dgm:pt modelId="{C5CB2BAF-CE37-41F1-AFFE-DD5681FC920E}" type="pres">
      <dgm:prSet presAssocID="{198EF639-6F84-4F1C-9DA9-A8F6099FD4DE}" presName="background3" presStyleLbl="node3" presStyleIdx="3" presStyleCnt="8"/>
      <dgm:spPr>
        <a:ln>
          <a:solidFill>
            <a:srgbClr val="0070C0"/>
          </a:solidFill>
        </a:ln>
      </dgm:spPr>
    </dgm:pt>
    <dgm:pt modelId="{2E289C87-4351-4C17-ABAC-1B12DCA6908A}" type="pres">
      <dgm:prSet presAssocID="{198EF639-6F84-4F1C-9DA9-A8F6099FD4DE}" presName="text3" presStyleLbl="fgAcc3" presStyleIdx="3" presStyleCnt="8" custScaleX="50361">
        <dgm:presLayoutVars>
          <dgm:chPref val="3"/>
        </dgm:presLayoutVars>
      </dgm:prSet>
      <dgm:spPr/>
    </dgm:pt>
    <dgm:pt modelId="{A1159E81-D4EF-4F45-B73F-A97D66437B25}" type="pres">
      <dgm:prSet presAssocID="{198EF639-6F84-4F1C-9DA9-A8F6099FD4DE}" presName="hierChild4" presStyleCnt="0"/>
      <dgm:spPr/>
    </dgm:pt>
    <dgm:pt modelId="{E26F6F5A-2FA5-4C90-A55C-419416CA7AED}" type="pres">
      <dgm:prSet presAssocID="{5398D90F-6968-4E2C-B24A-E45F3375AA8E}" presName="Name10" presStyleLbl="parChTrans1D2" presStyleIdx="2" presStyleCnt="4"/>
      <dgm:spPr/>
    </dgm:pt>
    <dgm:pt modelId="{A73FBEB2-7F61-4B65-82FE-ED3C95E18647}" type="pres">
      <dgm:prSet presAssocID="{3954D83D-E43D-4C1F-8ADC-763E206C5C91}" presName="hierRoot2" presStyleCnt="0"/>
      <dgm:spPr/>
    </dgm:pt>
    <dgm:pt modelId="{792E4E16-72A3-48BB-AE5E-D83710E57838}" type="pres">
      <dgm:prSet presAssocID="{3954D83D-E43D-4C1F-8ADC-763E206C5C91}" presName="composite2" presStyleCnt="0"/>
      <dgm:spPr/>
    </dgm:pt>
    <dgm:pt modelId="{C5C52299-CF08-4FBB-8DBF-6CC4722E7767}" type="pres">
      <dgm:prSet presAssocID="{3954D83D-E43D-4C1F-8ADC-763E206C5C91}" presName="background2" presStyleLbl="node2" presStyleIdx="2" presStyleCnt="4"/>
      <dgm:spPr>
        <a:ln>
          <a:solidFill>
            <a:srgbClr val="0070C0"/>
          </a:solidFill>
        </a:ln>
      </dgm:spPr>
    </dgm:pt>
    <dgm:pt modelId="{673A8F19-2E65-44C3-ADC1-3854E9EAC15B}" type="pres">
      <dgm:prSet presAssocID="{3954D83D-E43D-4C1F-8ADC-763E206C5C91}" presName="text2" presStyleLbl="fgAcc2" presStyleIdx="2" presStyleCnt="4" custScaleX="140066">
        <dgm:presLayoutVars>
          <dgm:chPref val="3"/>
        </dgm:presLayoutVars>
      </dgm:prSet>
      <dgm:spPr/>
    </dgm:pt>
    <dgm:pt modelId="{F7B8BE15-E9DB-48A7-B5BF-D0265BBFAC98}" type="pres">
      <dgm:prSet presAssocID="{3954D83D-E43D-4C1F-8ADC-763E206C5C91}" presName="hierChild3" presStyleCnt="0"/>
      <dgm:spPr/>
    </dgm:pt>
    <dgm:pt modelId="{23D6F281-F82B-469F-9DE4-6E6879900B77}" type="pres">
      <dgm:prSet presAssocID="{A51000A3-7F9E-4DBF-B736-13A6ADB273F3}" presName="Name17" presStyleLbl="parChTrans1D3" presStyleIdx="4" presStyleCnt="8"/>
      <dgm:spPr/>
    </dgm:pt>
    <dgm:pt modelId="{6E3196E2-D590-46AC-8857-722BD9ACA64A}" type="pres">
      <dgm:prSet presAssocID="{716518A6-A017-4A69-9DA1-E8CCFFF17B49}" presName="hierRoot3" presStyleCnt="0"/>
      <dgm:spPr/>
    </dgm:pt>
    <dgm:pt modelId="{F2C881C3-AD7C-4BD6-8F2E-75E88E779AB5}" type="pres">
      <dgm:prSet presAssocID="{716518A6-A017-4A69-9DA1-E8CCFFF17B49}" presName="composite3" presStyleCnt="0"/>
      <dgm:spPr/>
    </dgm:pt>
    <dgm:pt modelId="{DA3869E1-9728-4E49-A2B6-73DAF9F01E65}" type="pres">
      <dgm:prSet presAssocID="{716518A6-A017-4A69-9DA1-E8CCFFF17B49}" presName="background3" presStyleLbl="node3" presStyleIdx="4" presStyleCnt="8"/>
      <dgm:spPr>
        <a:ln>
          <a:solidFill>
            <a:srgbClr val="0070C0"/>
          </a:solidFill>
        </a:ln>
      </dgm:spPr>
    </dgm:pt>
    <dgm:pt modelId="{0D5E7D41-3D29-4B5E-B6CB-D88769AFCCE9}" type="pres">
      <dgm:prSet presAssocID="{716518A6-A017-4A69-9DA1-E8CCFFF17B49}" presName="text3" presStyleLbl="fgAcc3" presStyleIdx="4" presStyleCnt="8" custScaleX="49304">
        <dgm:presLayoutVars>
          <dgm:chPref val="3"/>
        </dgm:presLayoutVars>
      </dgm:prSet>
      <dgm:spPr/>
    </dgm:pt>
    <dgm:pt modelId="{567555BC-D92C-4451-8C6F-697839C50154}" type="pres">
      <dgm:prSet presAssocID="{716518A6-A017-4A69-9DA1-E8CCFFF17B49}" presName="hierChild4" presStyleCnt="0"/>
      <dgm:spPr/>
    </dgm:pt>
    <dgm:pt modelId="{4AF5B485-28A1-474E-A813-79AFCF4BF0A4}" type="pres">
      <dgm:prSet presAssocID="{FA445B4C-5B96-4127-825E-22C05A1B363A}" presName="Name17" presStyleLbl="parChTrans1D3" presStyleIdx="5" presStyleCnt="8"/>
      <dgm:spPr/>
    </dgm:pt>
    <dgm:pt modelId="{C4A34A1D-95DD-44AF-AAC0-2EE73FA6BCE8}" type="pres">
      <dgm:prSet presAssocID="{902D33D3-E416-40A6-ABD7-511C4FB1DBE8}" presName="hierRoot3" presStyleCnt="0"/>
      <dgm:spPr/>
    </dgm:pt>
    <dgm:pt modelId="{6954400A-6A7F-40D8-9BAA-4E0FA0FD1E94}" type="pres">
      <dgm:prSet presAssocID="{902D33D3-E416-40A6-ABD7-511C4FB1DBE8}" presName="composite3" presStyleCnt="0"/>
      <dgm:spPr/>
    </dgm:pt>
    <dgm:pt modelId="{FD95D0A4-1D9E-40A6-BC94-3B2ECEBA11F3}" type="pres">
      <dgm:prSet presAssocID="{902D33D3-E416-40A6-ABD7-511C4FB1DBE8}" presName="background3" presStyleLbl="node3" presStyleIdx="5" presStyleCnt="8"/>
      <dgm:spPr>
        <a:ln>
          <a:solidFill>
            <a:srgbClr val="0070C0"/>
          </a:solidFill>
        </a:ln>
      </dgm:spPr>
    </dgm:pt>
    <dgm:pt modelId="{38951FEF-3413-4B8A-A3CF-D01C11684892}" type="pres">
      <dgm:prSet presAssocID="{902D33D3-E416-40A6-ABD7-511C4FB1DBE8}" presName="text3" presStyleLbl="fgAcc3" presStyleIdx="5" presStyleCnt="8" custScaleX="59113">
        <dgm:presLayoutVars>
          <dgm:chPref val="3"/>
        </dgm:presLayoutVars>
      </dgm:prSet>
      <dgm:spPr/>
    </dgm:pt>
    <dgm:pt modelId="{2689D584-129C-4BF6-8EBD-F9CE26450662}" type="pres">
      <dgm:prSet presAssocID="{902D33D3-E416-40A6-ABD7-511C4FB1DBE8}" presName="hierChild4" presStyleCnt="0"/>
      <dgm:spPr/>
    </dgm:pt>
    <dgm:pt modelId="{61096FE5-9BE5-45A9-A30B-455B14CDCA54}" type="pres">
      <dgm:prSet presAssocID="{9AA3C0C5-319C-40BF-8CDD-3EC2020804AB}" presName="Name10" presStyleLbl="parChTrans1D2" presStyleIdx="3" presStyleCnt="4"/>
      <dgm:spPr/>
    </dgm:pt>
    <dgm:pt modelId="{A76181B1-D803-4EA2-A6E9-51EB7F0A064C}" type="pres">
      <dgm:prSet presAssocID="{F49E4862-F5C7-43AC-8DDE-438D0995FEC4}" presName="hierRoot2" presStyleCnt="0"/>
      <dgm:spPr/>
    </dgm:pt>
    <dgm:pt modelId="{719C365B-375F-431C-BBC4-61F23B9B3580}" type="pres">
      <dgm:prSet presAssocID="{F49E4862-F5C7-43AC-8DDE-438D0995FEC4}" presName="composite2" presStyleCnt="0"/>
      <dgm:spPr/>
    </dgm:pt>
    <dgm:pt modelId="{BE0AF55A-5702-453D-8A65-B3B34076FDC3}" type="pres">
      <dgm:prSet presAssocID="{F49E4862-F5C7-43AC-8DDE-438D0995FEC4}" presName="background2" presStyleLbl="node2" presStyleIdx="3" presStyleCnt="4"/>
      <dgm:spPr>
        <a:ln>
          <a:solidFill>
            <a:srgbClr val="0070C0"/>
          </a:solidFill>
        </a:ln>
      </dgm:spPr>
    </dgm:pt>
    <dgm:pt modelId="{1843D90C-0E8F-4E52-9A0F-17A81483A471}" type="pres">
      <dgm:prSet presAssocID="{F49E4862-F5C7-43AC-8DDE-438D0995FEC4}" presName="text2" presStyleLbl="fgAcc2" presStyleIdx="3" presStyleCnt="4">
        <dgm:presLayoutVars>
          <dgm:chPref val="3"/>
        </dgm:presLayoutVars>
      </dgm:prSet>
      <dgm:spPr/>
    </dgm:pt>
    <dgm:pt modelId="{D84551F6-9F31-4EA9-A207-E3B23D0E59C1}" type="pres">
      <dgm:prSet presAssocID="{F49E4862-F5C7-43AC-8DDE-438D0995FEC4}" presName="hierChild3" presStyleCnt="0"/>
      <dgm:spPr/>
    </dgm:pt>
    <dgm:pt modelId="{93FE3154-6254-4FB9-9C7D-8E1A0538939A}" type="pres">
      <dgm:prSet presAssocID="{DA65CCAF-3748-4E04-B2BD-5883901BDAB4}" presName="Name17" presStyleLbl="parChTrans1D3" presStyleIdx="6" presStyleCnt="8"/>
      <dgm:spPr/>
    </dgm:pt>
    <dgm:pt modelId="{1F4E15A8-4011-4B26-8EAB-8D28A30DCBAF}" type="pres">
      <dgm:prSet presAssocID="{37C929A0-21E7-475B-A789-9AEF3A4844AD}" presName="hierRoot3" presStyleCnt="0"/>
      <dgm:spPr/>
    </dgm:pt>
    <dgm:pt modelId="{EFC0CEE7-DA4F-4581-A4E5-BBE29B1266EA}" type="pres">
      <dgm:prSet presAssocID="{37C929A0-21E7-475B-A789-9AEF3A4844AD}" presName="composite3" presStyleCnt="0"/>
      <dgm:spPr/>
    </dgm:pt>
    <dgm:pt modelId="{893BD64C-DC19-4C69-AA7E-B9E0F55C1C5F}" type="pres">
      <dgm:prSet presAssocID="{37C929A0-21E7-475B-A789-9AEF3A4844AD}" presName="background3" presStyleLbl="node3" presStyleIdx="6" presStyleCnt="8"/>
      <dgm:spPr>
        <a:ln>
          <a:solidFill>
            <a:srgbClr val="0070C0"/>
          </a:solidFill>
        </a:ln>
      </dgm:spPr>
    </dgm:pt>
    <dgm:pt modelId="{41F41124-BCA5-4002-B0FD-80F8FB85FB1B}" type="pres">
      <dgm:prSet presAssocID="{37C929A0-21E7-475B-A789-9AEF3A4844AD}" presName="text3" presStyleLbl="fgAcc3" presStyleIdx="6" presStyleCnt="8" custScaleX="61772">
        <dgm:presLayoutVars>
          <dgm:chPref val="3"/>
        </dgm:presLayoutVars>
      </dgm:prSet>
      <dgm:spPr/>
    </dgm:pt>
    <dgm:pt modelId="{04A64832-196D-4DDD-A893-AD4F55C2E257}" type="pres">
      <dgm:prSet presAssocID="{37C929A0-21E7-475B-A789-9AEF3A4844AD}" presName="hierChild4" presStyleCnt="0"/>
      <dgm:spPr/>
    </dgm:pt>
    <dgm:pt modelId="{B0D1EFB0-7EFC-4793-ADC5-4DE294BFFE2A}" type="pres">
      <dgm:prSet presAssocID="{E7FE7089-1CBF-4BCE-AB55-4F3EBD2A4A26}" presName="Name17" presStyleLbl="parChTrans1D3" presStyleIdx="7" presStyleCnt="8"/>
      <dgm:spPr/>
    </dgm:pt>
    <dgm:pt modelId="{08104ED4-169A-4472-9FFE-6C1DDE2A0097}" type="pres">
      <dgm:prSet presAssocID="{39C776F6-0342-4008-80EC-427A6C51843E}" presName="hierRoot3" presStyleCnt="0"/>
      <dgm:spPr/>
    </dgm:pt>
    <dgm:pt modelId="{4658B210-3C66-487A-8EDB-1FC3F4956512}" type="pres">
      <dgm:prSet presAssocID="{39C776F6-0342-4008-80EC-427A6C51843E}" presName="composite3" presStyleCnt="0"/>
      <dgm:spPr/>
    </dgm:pt>
    <dgm:pt modelId="{B0449D69-DBC8-40DB-9728-B29A0BBB38FE}" type="pres">
      <dgm:prSet presAssocID="{39C776F6-0342-4008-80EC-427A6C51843E}" presName="background3" presStyleLbl="node3" presStyleIdx="7" presStyleCnt="8"/>
      <dgm:spPr>
        <a:ln>
          <a:solidFill>
            <a:srgbClr val="0070C0"/>
          </a:solidFill>
        </a:ln>
      </dgm:spPr>
    </dgm:pt>
    <dgm:pt modelId="{421EF5B7-4AB1-4C33-B992-342A824B7A43}" type="pres">
      <dgm:prSet presAssocID="{39C776F6-0342-4008-80EC-427A6C51843E}" presName="text3" presStyleLbl="fgAcc3" presStyleIdx="7" presStyleCnt="8" custScaleX="61448">
        <dgm:presLayoutVars>
          <dgm:chPref val="3"/>
        </dgm:presLayoutVars>
      </dgm:prSet>
      <dgm:spPr/>
    </dgm:pt>
    <dgm:pt modelId="{84F9DAC4-8ECB-4543-89B7-BAD6FF13137E}" type="pres">
      <dgm:prSet presAssocID="{39C776F6-0342-4008-80EC-427A6C51843E}" presName="hierChild4" presStyleCnt="0"/>
      <dgm:spPr/>
    </dgm:pt>
  </dgm:ptLst>
  <dgm:cxnLst>
    <dgm:cxn modelId="{16609F00-50B8-4DA8-902D-A6F6D6BFF074}" type="presOf" srcId="{9AA3C0C5-319C-40BF-8CDD-3EC2020804AB}" destId="{61096FE5-9BE5-45A9-A30B-455B14CDCA54}" srcOrd="0" destOrd="0" presId="urn:microsoft.com/office/officeart/2005/8/layout/hierarchy1"/>
    <dgm:cxn modelId="{8800B305-DC46-49FA-8268-AACE6C1DFDFD}" type="presOf" srcId="{0CFB0C15-293D-4B3A-8CDC-3C00CF83E649}" destId="{A5572631-DF1F-42FA-B003-51E3F4CE9B36}" srcOrd="0" destOrd="0" presId="urn:microsoft.com/office/officeart/2005/8/layout/hierarchy1"/>
    <dgm:cxn modelId="{AF7B650C-935C-46B4-9E2E-C7BD9A9BF567}" type="presOf" srcId="{1E833E5A-1098-42B0-9147-72679C44546E}" destId="{E844B7D5-4DDD-430E-9CF7-FF593AFBB3D1}" srcOrd="0" destOrd="0" presId="urn:microsoft.com/office/officeart/2005/8/layout/hierarchy1"/>
    <dgm:cxn modelId="{A792CA16-055F-4EC1-9034-880B86E7F77B}" srcId="{3954D83D-E43D-4C1F-8ADC-763E206C5C91}" destId="{902D33D3-E416-40A6-ABD7-511C4FB1DBE8}" srcOrd="1" destOrd="0" parTransId="{FA445B4C-5B96-4127-825E-22C05A1B363A}" sibTransId="{432E3AC0-EE2D-4317-AF12-FD19A088739C}"/>
    <dgm:cxn modelId="{00E0B717-DF9C-4C48-B65C-DAD696EDE5FE}" srcId="{3954D83D-E43D-4C1F-8ADC-763E206C5C91}" destId="{716518A6-A017-4A69-9DA1-E8CCFFF17B49}" srcOrd="0" destOrd="0" parTransId="{A51000A3-7F9E-4DBF-B736-13A6ADB273F3}" sibTransId="{04E56543-8C0B-4F49-AD1A-8BC81BAB25A0}"/>
    <dgm:cxn modelId="{54061730-3249-4316-A8EF-E6B63810A078}" srcId="{F49E4862-F5C7-43AC-8DDE-438D0995FEC4}" destId="{37C929A0-21E7-475B-A789-9AEF3A4844AD}" srcOrd="0" destOrd="0" parTransId="{DA65CCAF-3748-4E04-B2BD-5883901BDAB4}" sibTransId="{2C41B5BE-C5C5-40EE-9220-A153E8D70E42}"/>
    <dgm:cxn modelId="{2342D532-2720-4316-8A54-73E41F5A00C0}" type="presOf" srcId="{33B989B4-E6DF-42C4-BB69-6F4A243C8D56}" destId="{5A97AE96-2045-4D14-B60D-C280ABD28C26}" srcOrd="0" destOrd="0" presId="urn:microsoft.com/office/officeart/2005/8/layout/hierarchy1"/>
    <dgm:cxn modelId="{47E9C235-D697-495A-B5EA-E1B6216A0DF6}" srcId="{754E1D3F-D643-4049-BEF7-9139CAE2EC09}" destId="{198EF639-6F84-4F1C-9DA9-A8F6099FD4DE}" srcOrd="1" destOrd="0" parTransId="{0CFB0C15-293D-4B3A-8CDC-3C00CF83E649}" sibTransId="{C5E8B112-0D07-47E0-95D3-AC7D07F5D62C}"/>
    <dgm:cxn modelId="{FE67A738-2A03-4413-BF80-1E1E4870A1AB}" type="presOf" srcId="{E5D2F889-FEB7-47E2-A652-1C5DB54D627B}" destId="{9CF25134-63E0-40FF-9DC3-E9689BE87CF0}" srcOrd="0" destOrd="0" presId="urn:microsoft.com/office/officeart/2005/8/layout/hierarchy1"/>
    <dgm:cxn modelId="{EBD1493B-C76C-4581-A540-22B34062EB4E}" type="presOf" srcId="{716518A6-A017-4A69-9DA1-E8CCFFF17B49}" destId="{0D5E7D41-3D29-4B5E-B6CB-D88769AFCCE9}" srcOrd="0" destOrd="0" presId="urn:microsoft.com/office/officeart/2005/8/layout/hierarchy1"/>
    <dgm:cxn modelId="{1616283D-4473-447C-B37B-FF664B30B471}" type="presOf" srcId="{DA65CCAF-3748-4E04-B2BD-5883901BDAB4}" destId="{93FE3154-6254-4FB9-9C7D-8E1A0538939A}" srcOrd="0" destOrd="0" presId="urn:microsoft.com/office/officeart/2005/8/layout/hierarchy1"/>
    <dgm:cxn modelId="{F9B1963E-427E-478C-95D2-E21A3F307C5D}" type="presOf" srcId="{F2D33323-0615-4F7A-A678-26681F8635B9}" destId="{92F8B202-05D5-42B4-8C8C-F5C466CE4AA4}" srcOrd="0" destOrd="0" presId="urn:microsoft.com/office/officeart/2005/8/layout/hierarchy1"/>
    <dgm:cxn modelId="{08FBB13F-83A7-4773-B298-D751FB2BFC5D}" srcId="{1E833E5A-1098-42B0-9147-72679C44546E}" destId="{F49E4862-F5C7-43AC-8DDE-438D0995FEC4}" srcOrd="3" destOrd="0" parTransId="{9AA3C0C5-319C-40BF-8CDD-3EC2020804AB}" sibTransId="{C18DF862-E1B7-484B-9AF9-7BABDEC31398}"/>
    <dgm:cxn modelId="{509CB25C-C576-45B6-A62B-BAAD987A5515}" type="presOf" srcId="{B2E6B9C6-B9A3-492D-88DC-FFAA3358CD69}" destId="{FAC1E6E5-D525-4FA9-BBA0-625C5F9AB4FF}" srcOrd="0" destOrd="0" presId="urn:microsoft.com/office/officeart/2005/8/layout/hierarchy1"/>
    <dgm:cxn modelId="{EB598446-817F-4780-BBB4-B7730F72CCE3}" type="presOf" srcId="{856B6B97-0FCC-4F33-B958-85166E6C129D}" destId="{74E8484E-DDFA-4C06-A923-71D4E0E45EDD}" srcOrd="0" destOrd="0" presId="urn:microsoft.com/office/officeart/2005/8/layout/hierarchy1"/>
    <dgm:cxn modelId="{4CC0A048-FC6F-454C-8F8C-BE809F112F67}" srcId="{F49E4862-F5C7-43AC-8DDE-438D0995FEC4}" destId="{39C776F6-0342-4008-80EC-427A6C51843E}" srcOrd="1" destOrd="0" parTransId="{E7FE7089-1CBF-4BCE-AB55-4F3EBD2A4A26}" sibTransId="{39E0869D-471F-4A90-B970-D63A16E72E87}"/>
    <dgm:cxn modelId="{96A3A651-4EE7-4577-A782-4FAD8BFAC4CA}" srcId="{B2E6B9C6-B9A3-492D-88DC-FFAA3358CD69}" destId="{E5D2F889-FEB7-47E2-A652-1C5DB54D627B}" srcOrd="1" destOrd="0" parTransId="{8BC061C8-9EB4-48F1-8275-6E892B85C9BD}" sibTransId="{B9CAF70D-602F-4CE6-80C9-47A4747AC592}"/>
    <dgm:cxn modelId="{DAC5987F-CC3E-4531-B04A-21CA4D4AB133}" type="presOf" srcId="{902D33D3-E416-40A6-ABD7-511C4FB1DBE8}" destId="{38951FEF-3413-4B8A-A3CF-D01C11684892}" srcOrd="0" destOrd="0" presId="urn:microsoft.com/office/officeart/2005/8/layout/hierarchy1"/>
    <dgm:cxn modelId="{58B56C85-BD97-4043-97CD-429CEE15C24F}" type="presOf" srcId="{5649D1A0-9105-4041-8B69-4C647746F733}" destId="{5EA30762-9BBB-48EE-A582-0ADCDA454063}" srcOrd="0" destOrd="0" presId="urn:microsoft.com/office/officeart/2005/8/layout/hierarchy1"/>
    <dgm:cxn modelId="{4595918A-CEF4-4F62-8B38-262BA7AE7A5F}" srcId="{1E833E5A-1098-42B0-9147-72679C44546E}" destId="{754E1D3F-D643-4049-BEF7-9139CAE2EC09}" srcOrd="1" destOrd="0" parTransId="{F2D33323-0615-4F7A-A678-26681F8635B9}" sibTransId="{E64A1EF8-3FB8-41C4-8620-3E6C39044CB2}"/>
    <dgm:cxn modelId="{81BBE790-6B68-4C4A-98D2-20FB53E9B02A}" type="presOf" srcId="{39C776F6-0342-4008-80EC-427A6C51843E}" destId="{421EF5B7-4AB1-4C33-B992-342A824B7A43}" srcOrd="0" destOrd="0" presId="urn:microsoft.com/office/officeart/2005/8/layout/hierarchy1"/>
    <dgm:cxn modelId="{FD29199A-C3EA-4CED-877E-2393AE38903D}" srcId="{B2E6B9C6-B9A3-492D-88DC-FFAA3358CD69}" destId="{33B989B4-E6DF-42C4-BB69-6F4A243C8D56}" srcOrd="0" destOrd="0" parTransId="{5649D1A0-9105-4041-8B69-4C647746F733}" sibTransId="{7DE9444F-0547-473C-85D2-96BD799DA00E}"/>
    <dgm:cxn modelId="{C5F655BA-03FE-4E60-89AB-2772E387FE2B}" type="presOf" srcId="{37C929A0-21E7-475B-A789-9AEF3A4844AD}" destId="{41F41124-BCA5-4002-B0FD-80F8FB85FB1B}" srcOrd="0" destOrd="0" presId="urn:microsoft.com/office/officeart/2005/8/layout/hierarchy1"/>
    <dgm:cxn modelId="{5D7CD6BA-6533-4F43-9BC6-17759CE71D5B}" type="presOf" srcId="{E7FE7089-1CBF-4BCE-AB55-4F3EBD2A4A26}" destId="{B0D1EFB0-7EFC-4793-ADC5-4DE294BFFE2A}" srcOrd="0" destOrd="0" presId="urn:microsoft.com/office/officeart/2005/8/layout/hierarchy1"/>
    <dgm:cxn modelId="{30FDB7BF-A9D7-4E04-B1C9-68EA638500C6}" type="presOf" srcId="{C60BE690-2198-4E12-820B-7A25CCED7571}" destId="{7A78513E-5D77-45D4-8B85-FC34FFCD1377}" srcOrd="0" destOrd="0" presId="urn:microsoft.com/office/officeart/2005/8/layout/hierarchy1"/>
    <dgm:cxn modelId="{81D30EC1-9B64-4F55-9015-2D2172F14D93}" type="presOf" srcId="{A51000A3-7F9E-4DBF-B736-13A6ADB273F3}" destId="{23D6F281-F82B-469F-9DE4-6E6879900B77}" srcOrd="0" destOrd="0" presId="urn:microsoft.com/office/officeart/2005/8/layout/hierarchy1"/>
    <dgm:cxn modelId="{8EE453C5-0C03-403B-9685-19CF16881249}" type="presOf" srcId="{8BC061C8-9EB4-48F1-8275-6E892B85C9BD}" destId="{715840ED-89C7-4689-87E8-B975FDEB8EE8}" srcOrd="0" destOrd="0" presId="urn:microsoft.com/office/officeart/2005/8/layout/hierarchy1"/>
    <dgm:cxn modelId="{FA1BA2D1-236D-4ACE-A6C8-C1A75EEAE603}" srcId="{1E833E5A-1098-42B0-9147-72679C44546E}" destId="{3954D83D-E43D-4C1F-8ADC-763E206C5C91}" srcOrd="2" destOrd="0" parTransId="{5398D90F-6968-4E2C-B24A-E45F3375AA8E}" sibTransId="{B1AE267A-95B4-42D0-AA31-CB4199426F31}"/>
    <dgm:cxn modelId="{AB7689DC-1E96-4AED-AEAB-4C2B80C4315B}" type="presOf" srcId="{754E1D3F-D643-4049-BEF7-9139CAE2EC09}" destId="{90C9674A-0C8B-46FC-B4F3-93CB7CF74DB9}" srcOrd="0" destOrd="0" presId="urn:microsoft.com/office/officeart/2005/8/layout/hierarchy1"/>
    <dgm:cxn modelId="{DAD804DD-C9E6-4AFB-AA5F-8688F61CB4BE}" type="presOf" srcId="{4A462A7E-F562-47D2-A860-FE18CE2B4C54}" destId="{D388EE8C-2DA6-46FA-8771-25DB78B595A4}" srcOrd="0" destOrd="0" presId="urn:microsoft.com/office/officeart/2005/8/layout/hierarchy1"/>
    <dgm:cxn modelId="{42D367E3-63C7-4ECB-BA44-78F8C1ED54D3}" type="presOf" srcId="{7F55B7D1-C1B5-484B-9DFF-D6A88B14016E}" destId="{AC89012B-EAC4-4A60-B4CA-C9811C4D08FA}" srcOrd="0" destOrd="0" presId="urn:microsoft.com/office/officeart/2005/8/layout/hierarchy1"/>
    <dgm:cxn modelId="{5DDD5BE4-C292-49BD-8A8F-D08FCBFB9F3A}" type="presOf" srcId="{FA445B4C-5B96-4127-825E-22C05A1B363A}" destId="{4AF5B485-28A1-474E-A813-79AFCF4BF0A4}" srcOrd="0" destOrd="0" presId="urn:microsoft.com/office/officeart/2005/8/layout/hierarchy1"/>
    <dgm:cxn modelId="{BEF26FE7-E293-435F-844F-615BBF99533A}" srcId="{754E1D3F-D643-4049-BEF7-9139CAE2EC09}" destId="{856B6B97-0FCC-4F33-B958-85166E6C129D}" srcOrd="0" destOrd="0" parTransId="{C60BE690-2198-4E12-820B-7A25CCED7571}" sibTransId="{AF7B0D75-2C02-4C10-B238-33C5E028B7F7}"/>
    <dgm:cxn modelId="{443857E7-70B3-4FC9-86A3-D359B5A4E5B6}" srcId="{4A462A7E-F562-47D2-A860-FE18CE2B4C54}" destId="{1E833E5A-1098-42B0-9147-72679C44546E}" srcOrd="0" destOrd="0" parTransId="{42060865-A9BE-48DF-917F-72367A39B216}" sibTransId="{2998730B-084D-4978-996B-B5116743FE9C}"/>
    <dgm:cxn modelId="{7D43A2E8-E5BA-4E21-90A7-FDA21B0149F3}" type="presOf" srcId="{198EF639-6F84-4F1C-9DA9-A8F6099FD4DE}" destId="{2E289C87-4351-4C17-ABAC-1B12DCA6908A}" srcOrd="0" destOrd="0" presId="urn:microsoft.com/office/officeart/2005/8/layout/hierarchy1"/>
    <dgm:cxn modelId="{753FDEE9-5EA4-4856-A43B-3058A17EB916}" type="presOf" srcId="{F49E4862-F5C7-43AC-8DDE-438D0995FEC4}" destId="{1843D90C-0E8F-4E52-9A0F-17A81483A471}" srcOrd="0" destOrd="0" presId="urn:microsoft.com/office/officeart/2005/8/layout/hierarchy1"/>
    <dgm:cxn modelId="{113DE7EE-49DD-4861-BE7F-BF9FCBF98A4E}" srcId="{1E833E5A-1098-42B0-9147-72679C44546E}" destId="{B2E6B9C6-B9A3-492D-88DC-FFAA3358CD69}" srcOrd="0" destOrd="0" parTransId="{7F55B7D1-C1B5-484B-9DFF-D6A88B14016E}" sibTransId="{1A7B961B-860A-40A9-BF4F-2F5863930679}"/>
    <dgm:cxn modelId="{C48D0DF1-E81E-4DF5-B4B5-92D66F8ABBFF}" type="presOf" srcId="{3954D83D-E43D-4C1F-8ADC-763E206C5C91}" destId="{673A8F19-2E65-44C3-ADC1-3854E9EAC15B}" srcOrd="0" destOrd="0" presId="urn:microsoft.com/office/officeart/2005/8/layout/hierarchy1"/>
    <dgm:cxn modelId="{F0C452F8-9322-47D2-BCB8-38C861A90A79}" type="presOf" srcId="{5398D90F-6968-4E2C-B24A-E45F3375AA8E}" destId="{E26F6F5A-2FA5-4C90-A55C-419416CA7AED}" srcOrd="0" destOrd="0" presId="urn:microsoft.com/office/officeart/2005/8/layout/hierarchy1"/>
    <dgm:cxn modelId="{258D473B-7CEC-4496-BC02-8859D6044328}" type="presParOf" srcId="{D388EE8C-2DA6-46FA-8771-25DB78B595A4}" destId="{064ECA9E-AB7F-4A61-B0D8-7DF1CF59F07C}" srcOrd="0" destOrd="0" presId="urn:microsoft.com/office/officeart/2005/8/layout/hierarchy1"/>
    <dgm:cxn modelId="{6A1B72BC-2493-428F-B28E-D347DC9C54FF}" type="presParOf" srcId="{064ECA9E-AB7F-4A61-B0D8-7DF1CF59F07C}" destId="{ABE49BE1-6228-4950-A891-CF8C9FE0DD4A}" srcOrd="0" destOrd="0" presId="urn:microsoft.com/office/officeart/2005/8/layout/hierarchy1"/>
    <dgm:cxn modelId="{1164FEA8-9B60-4FD2-B2E5-4E340B96C0B8}" type="presParOf" srcId="{ABE49BE1-6228-4950-A891-CF8C9FE0DD4A}" destId="{119731BD-692A-4A1C-833E-A3A6798A55E3}" srcOrd="0" destOrd="0" presId="urn:microsoft.com/office/officeart/2005/8/layout/hierarchy1"/>
    <dgm:cxn modelId="{2C7EA046-814C-4C83-926C-39A20D887BA7}" type="presParOf" srcId="{ABE49BE1-6228-4950-A891-CF8C9FE0DD4A}" destId="{E844B7D5-4DDD-430E-9CF7-FF593AFBB3D1}" srcOrd="1" destOrd="0" presId="urn:microsoft.com/office/officeart/2005/8/layout/hierarchy1"/>
    <dgm:cxn modelId="{371D0E31-666C-459D-9F1A-92B445CF8AAB}" type="presParOf" srcId="{064ECA9E-AB7F-4A61-B0D8-7DF1CF59F07C}" destId="{1D40AC30-42D5-4D7D-AC5B-3FF1112C699F}" srcOrd="1" destOrd="0" presId="urn:microsoft.com/office/officeart/2005/8/layout/hierarchy1"/>
    <dgm:cxn modelId="{D34E6ECF-6D0C-4CDB-83B4-AA0D4F7BACC5}" type="presParOf" srcId="{1D40AC30-42D5-4D7D-AC5B-3FF1112C699F}" destId="{AC89012B-EAC4-4A60-B4CA-C9811C4D08FA}" srcOrd="0" destOrd="0" presId="urn:microsoft.com/office/officeart/2005/8/layout/hierarchy1"/>
    <dgm:cxn modelId="{3F138ECD-5909-4DDF-BC0A-76D44851468F}" type="presParOf" srcId="{1D40AC30-42D5-4D7D-AC5B-3FF1112C699F}" destId="{002111AB-72BD-4DAB-A724-56AE3D1CFC93}" srcOrd="1" destOrd="0" presId="urn:microsoft.com/office/officeart/2005/8/layout/hierarchy1"/>
    <dgm:cxn modelId="{148DA692-0B68-452C-88F6-DE643FCADED7}" type="presParOf" srcId="{002111AB-72BD-4DAB-A724-56AE3D1CFC93}" destId="{1DD945BF-EF72-4E3B-A9B8-F114648D19F7}" srcOrd="0" destOrd="0" presId="urn:microsoft.com/office/officeart/2005/8/layout/hierarchy1"/>
    <dgm:cxn modelId="{5CC17ACD-3754-45C7-B237-DDC9D8890A6D}" type="presParOf" srcId="{1DD945BF-EF72-4E3B-A9B8-F114648D19F7}" destId="{6D5FB08A-D83D-4F5A-910E-92D2C2CE81DE}" srcOrd="0" destOrd="0" presId="urn:microsoft.com/office/officeart/2005/8/layout/hierarchy1"/>
    <dgm:cxn modelId="{2FB79C69-AA5D-4898-AFB6-421A100C45AC}" type="presParOf" srcId="{1DD945BF-EF72-4E3B-A9B8-F114648D19F7}" destId="{FAC1E6E5-D525-4FA9-BBA0-625C5F9AB4FF}" srcOrd="1" destOrd="0" presId="urn:microsoft.com/office/officeart/2005/8/layout/hierarchy1"/>
    <dgm:cxn modelId="{E0142FE0-A4B3-4A2D-A710-0D9EABFC3A8A}" type="presParOf" srcId="{002111AB-72BD-4DAB-A724-56AE3D1CFC93}" destId="{83AB8F23-0134-4D27-BF9C-57859D4621DE}" srcOrd="1" destOrd="0" presId="urn:microsoft.com/office/officeart/2005/8/layout/hierarchy1"/>
    <dgm:cxn modelId="{D8D4AD81-27A3-4067-9ED5-88C4AE7178DE}" type="presParOf" srcId="{83AB8F23-0134-4D27-BF9C-57859D4621DE}" destId="{5EA30762-9BBB-48EE-A582-0ADCDA454063}" srcOrd="0" destOrd="0" presId="urn:microsoft.com/office/officeart/2005/8/layout/hierarchy1"/>
    <dgm:cxn modelId="{95F18313-41E5-4CE8-95E5-B7C28E65AB78}" type="presParOf" srcId="{83AB8F23-0134-4D27-BF9C-57859D4621DE}" destId="{0C3492B1-FD96-4CD4-A58D-58DBF848E18E}" srcOrd="1" destOrd="0" presId="urn:microsoft.com/office/officeart/2005/8/layout/hierarchy1"/>
    <dgm:cxn modelId="{D974B68A-620E-4FDA-A609-3D320EAE46FD}" type="presParOf" srcId="{0C3492B1-FD96-4CD4-A58D-58DBF848E18E}" destId="{B7FD9A18-4A7F-4D80-81B0-FCC1496C3F66}" srcOrd="0" destOrd="0" presId="urn:microsoft.com/office/officeart/2005/8/layout/hierarchy1"/>
    <dgm:cxn modelId="{0A02F8BE-B22C-41FC-A3C3-C7BBAC930E65}" type="presParOf" srcId="{B7FD9A18-4A7F-4D80-81B0-FCC1496C3F66}" destId="{C16E69C1-78D4-4982-98F5-04B795F8A8DF}" srcOrd="0" destOrd="0" presId="urn:microsoft.com/office/officeart/2005/8/layout/hierarchy1"/>
    <dgm:cxn modelId="{5F39ED0E-943B-4B4E-851D-E2B802645B83}" type="presParOf" srcId="{B7FD9A18-4A7F-4D80-81B0-FCC1496C3F66}" destId="{5A97AE96-2045-4D14-B60D-C280ABD28C26}" srcOrd="1" destOrd="0" presId="urn:microsoft.com/office/officeart/2005/8/layout/hierarchy1"/>
    <dgm:cxn modelId="{5ED52B7A-45ED-405B-B8F4-F711D607F128}" type="presParOf" srcId="{0C3492B1-FD96-4CD4-A58D-58DBF848E18E}" destId="{721236FD-799E-432D-A8DC-47C995F5C5CC}" srcOrd="1" destOrd="0" presId="urn:microsoft.com/office/officeart/2005/8/layout/hierarchy1"/>
    <dgm:cxn modelId="{39C95B7D-80EE-4FFF-BA5F-7CDE99138C33}" type="presParOf" srcId="{83AB8F23-0134-4D27-BF9C-57859D4621DE}" destId="{715840ED-89C7-4689-87E8-B975FDEB8EE8}" srcOrd="2" destOrd="0" presId="urn:microsoft.com/office/officeart/2005/8/layout/hierarchy1"/>
    <dgm:cxn modelId="{6C5EEB68-89A2-4F49-B92D-646FD74AC769}" type="presParOf" srcId="{83AB8F23-0134-4D27-BF9C-57859D4621DE}" destId="{AFB69DA0-4B1E-41DE-A6F8-A88695A627D5}" srcOrd="3" destOrd="0" presId="urn:microsoft.com/office/officeart/2005/8/layout/hierarchy1"/>
    <dgm:cxn modelId="{19847C6F-E736-4510-AEA2-A69736650718}" type="presParOf" srcId="{AFB69DA0-4B1E-41DE-A6F8-A88695A627D5}" destId="{B7730744-FAFC-478A-9760-0CEFEB8F7411}" srcOrd="0" destOrd="0" presId="urn:microsoft.com/office/officeart/2005/8/layout/hierarchy1"/>
    <dgm:cxn modelId="{5B344532-D6A0-4180-9A58-0D81F54C04F8}" type="presParOf" srcId="{B7730744-FAFC-478A-9760-0CEFEB8F7411}" destId="{BCA89289-8062-4435-B788-8259DAFE5DB9}" srcOrd="0" destOrd="0" presId="urn:microsoft.com/office/officeart/2005/8/layout/hierarchy1"/>
    <dgm:cxn modelId="{F89EABE0-94A6-4F46-96C8-463356E568DF}" type="presParOf" srcId="{B7730744-FAFC-478A-9760-0CEFEB8F7411}" destId="{9CF25134-63E0-40FF-9DC3-E9689BE87CF0}" srcOrd="1" destOrd="0" presId="urn:microsoft.com/office/officeart/2005/8/layout/hierarchy1"/>
    <dgm:cxn modelId="{B52FAE7B-28E3-49DE-96EA-8A61CD184250}" type="presParOf" srcId="{AFB69DA0-4B1E-41DE-A6F8-A88695A627D5}" destId="{2A573319-B925-4FA4-9884-925D02C96D87}" srcOrd="1" destOrd="0" presId="urn:microsoft.com/office/officeart/2005/8/layout/hierarchy1"/>
    <dgm:cxn modelId="{AD03415E-3B1B-4435-9B28-0FABFB131341}" type="presParOf" srcId="{1D40AC30-42D5-4D7D-AC5B-3FF1112C699F}" destId="{92F8B202-05D5-42B4-8C8C-F5C466CE4AA4}" srcOrd="2" destOrd="0" presId="urn:microsoft.com/office/officeart/2005/8/layout/hierarchy1"/>
    <dgm:cxn modelId="{033E5E81-8CAC-4408-A1BD-77FFF9844937}" type="presParOf" srcId="{1D40AC30-42D5-4D7D-AC5B-3FF1112C699F}" destId="{512D0B41-F92F-4BDB-9635-EE6944542480}" srcOrd="3" destOrd="0" presId="urn:microsoft.com/office/officeart/2005/8/layout/hierarchy1"/>
    <dgm:cxn modelId="{FB56EA09-C86A-4E00-AFDC-2C311BA21CC6}" type="presParOf" srcId="{512D0B41-F92F-4BDB-9635-EE6944542480}" destId="{DD870E03-03B0-4031-A507-DC8C2ABD4690}" srcOrd="0" destOrd="0" presId="urn:microsoft.com/office/officeart/2005/8/layout/hierarchy1"/>
    <dgm:cxn modelId="{2C19ACC9-15BB-4F7C-812C-70DB14441007}" type="presParOf" srcId="{DD870E03-03B0-4031-A507-DC8C2ABD4690}" destId="{5B48FAF9-A5E3-4BDD-A51E-1FA08A595D2E}" srcOrd="0" destOrd="0" presId="urn:microsoft.com/office/officeart/2005/8/layout/hierarchy1"/>
    <dgm:cxn modelId="{3C519D83-742D-426A-9C59-BF57CAEAB86F}" type="presParOf" srcId="{DD870E03-03B0-4031-A507-DC8C2ABD4690}" destId="{90C9674A-0C8B-46FC-B4F3-93CB7CF74DB9}" srcOrd="1" destOrd="0" presId="urn:microsoft.com/office/officeart/2005/8/layout/hierarchy1"/>
    <dgm:cxn modelId="{EF684E95-E145-4BC2-9D4B-BC844C8F56C5}" type="presParOf" srcId="{512D0B41-F92F-4BDB-9635-EE6944542480}" destId="{3129D4D0-575D-4ECF-99B2-D32BC49F74E6}" srcOrd="1" destOrd="0" presId="urn:microsoft.com/office/officeart/2005/8/layout/hierarchy1"/>
    <dgm:cxn modelId="{80EB4AA9-776E-45D4-89D4-D567753CD1E8}" type="presParOf" srcId="{3129D4D0-575D-4ECF-99B2-D32BC49F74E6}" destId="{7A78513E-5D77-45D4-8B85-FC34FFCD1377}" srcOrd="0" destOrd="0" presId="urn:microsoft.com/office/officeart/2005/8/layout/hierarchy1"/>
    <dgm:cxn modelId="{3582F1C9-C27E-4764-9231-A15638217A95}" type="presParOf" srcId="{3129D4D0-575D-4ECF-99B2-D32BC49F74E6}" destId="{3EEC1E34-6EBD-455E-A3CC-27017AFD06EA}" srcOrd="1" destOrd="0" presId="urn:microsoft.com/office/officeart/2005/8/layout/hierarchy1"/>
    <dgm:cxn modelId="{133698B6-EAFE-44A6-A75C-075BBCD0EDD6}" type="presParOf" srcId="{3EEC1E34-6EBD-455E-A3CC-27017AFD06EA}" destId="{1369B77A-44CD-42A3-BB4E-6C818F2A08B8}" srcOrd="0" destOrd="0" presId="urn:microsoft.com/office/officeart/2005/8/layout/hierarchy1"/>
    <dgm:cxn modelId="{709FBFD0-30C8-4EEA-8E49-BD4B280543F9}" type="presParOf" srcId="{1369B77A-44CD-42A3-BB4E-6C818F2A08B8}" destId="{D7A25800-3BF5-4375-84FD-EE8DD16550A7}" srcOrd="0" destOrd="0" presId="urn:microsoft.com/office/officeart/2005/8/layout/hierarchy1"/>
    <dgm:cxn modelId="{7FA50F33-B99F-4359-B70E-AB72016D1C0A}" type="presParOf" srcId="{1369B77A-44CD-42A3-BB4E-6C818F2A08B8}" destId="{74E8484E-DDFA-4C06-A923-71D4E0E45EDD}" srcOrd="1" destOrd="0" presId="urn:microsoft.com/office/officeart/2005/8/layout/hierarchy1"/>
    <dgm:cxn modelId="{D1BF52F9-4C5C-4157-BF76-0A8C86682F4A}" type="presParOf" srcId="{3EEC1E34-6EBD-455E-A3CC-27017AFD06EA}" destId="{1ED2D472-DEA3-4247-A002-2BCBFFE1F5CF}" srcOrd="1" destOrd="0" presId="urn:microsoft.com/office/officeart/2005/8/layout/hierarchy1"/>
    <dgm:cxn modelId="{B1FA2578-3B13-4DC7-8EFD-5BF176E93813}" type="presParOf" srcId="{3129D4D0-575D-4ECF-99B2-D32BC49F74E6}" destId="{A5572631-DF1F-42FA-B003-51E3F4CE9B36}" srcOrd="2" destOrd="0" presId="urn:microsoft.com/office/officeart/2005/8/layout/hierarchy1"/>
    <dgm:cxn modelId="{752362F5-1249-4AF3-9D29-B5AD372FC0BE}" type="presParOf" srcId="{3129D4D0-575D-4ECF-99B2-D32BC49F74E6}" destId="{B15B43DA-E33E-457C-A859-7A3F413DB2A5}" srcOrd="3" destOrd="0" presId="urn:microsoft.com/office/officeart/2005/8/layout/hierarchy1"/>
    <dgm:cxn modelId="{6FFCFE62-6B72-4D19-95E6-60D4C0155669}" type="presParOf" srcId="{B15B43DA-E33E-457C-A859-7A3F413DB2A5}" destId="{462E5E7E-EA7D-45BE-8518-B7AB5C13847D}" srcOrd="0" destOrd="0" presId="urn:microsoft.com/office/officeart/2005/8/layout/hierarchy1"/>
    <dgm:cxn modelId="{1F7A77AA-B301-47B2-8133-DF267CCF8B54}" type="presParOf" srcId="{462E5E7E-EA7D-45BE-8518-B7AB5C13847D}" destId="{C5CB2BAF-CE37-41F1-AFFE-DD5681FC920E}" srcOrd="0" destOrd="0" presId="urn:microsoft.com/office/officeart/2005/8/layout/hierarchy1"/>
    <dgm:cxn modelId="{9670F150-FBF2-4CDD-A717-4F43CF9007F8}" type="presParOf" srcId="{462E5E7E-EA7D-45BE-8518-B7AB5C13847D}" destId="{2E289C87-4351-4C17-ABAC-1B12DCA6908A}" srcOrd="1" destOrd="0" presId="urn:microsoft.com/office/officeart/2005/8/layout/hierarchy1"/>
    <dgm:cxn modelId="{87120DBA-2A8F-4A88-A547-13A3637CDA9F}" type="presParOf" srcId="{B15B43DA-E33E-457C-A859-7A3F413DB2A5}" destId="{A1159E81-D4EF-4F45-B73F-A97D66437B25}" srcOrd="1" destOrd="0" presId="urn:microsoft.com/office/officeart/2005/8/layout/hierarchy1"/>
    <dgm:cxn modelId="{F8502622-3786-4EA7-885F-7F8E43E08401}" type="presParOf" srcId="{1D40AC30-42D5-4D7D-AC5B-3FF1112C699F}" destId="{E26F6F5A-2FA5-4C90-A55C-419416CA7AED}" srcOrd="4" destOrd="0" presId="urn:microsoft.com/office/officeart/2005/8/layout/hierarchy1"/>
    <dgm:cxn modelId="{28661A74-8251-489D-BB3C-922B48BCA442}" type="presParOf" srcId="{1D40AC30-42D5-4D7D-AC5B-3FF1112C699F}" destId="{A73FBEB2-7F61-4B65-82FE-ED3C95E18647}" srcOrd="5" destOrd="0" presId="urn:microsoft.com/office/officeart/2005/8/layout/hierarchy1"/>
    <dgm:cxn modelId="{B38576D1-A814-4DA9-8280-6146B57B6849}" type="presParOf" srcId="{A73FBEB2-7F61-4B65-82FE-ED3C95E18647}" destId="{792E4E16-72A3-48BB-AE5E-D83710E57838}" srcOrd="0" destOrd="0" presId="urn:microsoft.com/office/officeart/2005/8/layout/hierarchy1"/>
    <dgm:cxn modelId="{9DFB7BAE-0978-4AD1-B40F-22AC905F7677}" type="presParOf" srcId="{792E4E16-72A3-48BB-AE5E-D83710E57838}" destId="{C5C52299-CF08-4FBB-8DBF-6CC4722E7767}" srcOrd="0" destOrd="0" presId="urn:microsoft.com/office/officeart/2005/8/layout/hierarchy1"/>
    <dgm:cxn modelId="{B287ABD2-9C4E-48D6-B565-18A49A376B0E}" type="presParOf" srcId="{792E4E16-72A3-48BB-AE5E-D83710E57838}" destId="{673A8F19-2E65-44C3-ADC1-3854E9EAC15B}" srcOrd="1" destOrd="0" presId="urn:microsoft.com/office/officeart/2005/8/layout/hierarchy1"/>
    <dgm:cxn modelId="{239DCAE0-7DC2-4AEF-B8BE-3FF520FAC7D5}" type="presParOf" srcId="{A73FBEB2-7F61-4B65-82FE-ED3C95E18647}" destId="{F7B8BE15-E9DB-48A7-B5BF-D0265BBFAC98}" srcOrd="1" destOrd="0" presId="urn:microsoft.com/office/officeart/2005/8/layout/hierarchy1"/>
    <dgm:cxn modelId="{A63C3010-64FB-45B8-ADC9-3B0DB76C1CA4}" type="presParOf" srcId="{F7B8BE15-E9DB-48A7-B5BF-D0265BBFAC98}" destId="{23D6F281-F82B-469F-9DE4-6E6879900B77}" srcOrd="0" destOrd="0" presId="urn:microsoft.com/office/officeart/2005/8/layout/hierarchy1"/>
    <dgm:cxn modelId="{F06AA322-4E42-4F32-B1B9-370275C49251}" type="presParOf" srcId="{F7B8BE15-E9DB-48A7-B5BF-D0265BBFAC98}" destId="{6E3196E2-D590-46AC-8857-722BD9ACA64A}" srcOrd="1" destOrd="0" presId="urn:microsoft.com/office/officeart/2005/8/layout/hierarchy1"/>
    <dgm:cxn modelId="{2B7E65F2-0BA0-4973-AD2C-39F3081C1760}" type="presParOf" srcId="{6E3196E2-D590-46AC-8857-722BD9ACA64A}" destId="{F2C881C3-AD7C-4BD6-8F2E-75E88E779AB5}" srcOrd="0" destOrd="0" presId="urn:microsoft.com/office/officeart/2005/8/layout/hierarchy1"/>
    <dgm:cxn modelId="{D4BA72D8-CD54-40DE-9981-C0B0BE7B2D78}" type="presParOf" srcId="{F2C881C3-AD7C-4BD6-8F2E-75E88E779AB5}" destId="{DA3869E1-9728-4E49-A2B6-73DAF9F01E65}" srcOrd="0" destOrd="0" presId="urn:microsoft.com/office/officeart/2005/8/layout/hierarchy1"/>
    <dgm:cxn modelId="{E3E2F8B9-1528-4A82-9811-DF5FCB942E5D}" type="presParOf" srcId="{F2C881C3-AD7C-4BD6-8F2E-75E88E779AB5}" destId="{0D5E7D41-3D29-4B5E-B6CB-D88769AFCCE9}" srcOrd="1" destOrd="0" presId="urn:microsoft.com/office/officeart/2005/8/layout/hierarchy1"/>
    <dgm:cxn modelId="{2840158B-EFC1-4B4E-AFC6-5C5E59CD0AD2}" type="presParOf" srcId="{6E3196E2-D590-46AC-8857-722BD9ACA64A}" destId="{567555BC-D92C-4451-8C6F-697839C50154}" srcOrd="1" destOrd="0" presId="urn:microsoft.com/office/officeart/2005/8/layout/hierarchy1"/>
    <dgm:cxn modelId="{538590AA-DA1A-41AD-A919-7120D6A113E5}" type="presParOf" srcId="{F7B8BE15-E9DB-48A7-B5BF-D0265BBFAC98}" destId="{4AF5B485-28A1-474E-A813-79AFCF4BF0A4}" srcOrd="2" destOrd="0" presId="urn:microsoft.com/office/officeart/2005/8/layout/hierarchy1"/>
    <dgm:cxn modelId="{1DA14CF0-4F23-43A1-BEA1-2720B3583682}" type="presParOf" srcId="{F7B8BE15-E9DB-48A7-B5BF-D0265BBFAC98}" destId="{C4A34A1D-95DD-44AF-AAC0-2EE73FA6BCE8}" srcOrd="3" destOrd="0" presId="urn:microsoft.com/office/officeart/2005/8/layout/hierarchy1"/>
    <dgm:cxn modelId="{C2DF7270-476B-4FF2-87AC-7104AE38FF01}" type="presParOf" srcId="{C4A34A1D-95DD-44AF-AAC0-2EE73FA6BCE8}" destId="{6954400A-6A7F-40D8-9BAA-4E0FA0FD1E94}" srcOrd="0" destOrd="0" presId="urn:microsoft.com/office/officeart/2005/8/layout/hierarchy1"/>
    <dgm:cxn modelId="{ABF13F5E-D2FC-4DF4-A558-1D6A666D821B}" type="presParOf" srcId="{6954400A-6A7F-40D8-9BAA-4E0FA0FD1E94}" destId="{FD95D0A4-1D9E-40A6-BC94-3B2ECEBA11F3}" srcOrd="0" destOrd="0" presId="urn:microsoft.com/office/officeart/2005/8/layout/hierarchy1"/>
    <dgm:cxn modelId="{A1CA31A8-3AF6-44B5-ABFA-F1918D0FA978}" type="presParOf" srcId="{6954400A-6A7F-40D8-9BAA-4E0FA0FD1E94}" destId="{38951FEF-3413-4B8A-A3CF-D01C11684892}" srcOrd="1" destOrd="0" presId="urn:microsoft.com/office/officeart/2005/8/layout/hierarchy1"/>
    <dgm:cxn modelId="{3E67C3E8-B43E-4309-A3CE-C2C043B9D12E}" type="presParOf" srcId="{C4A34A1D-95DD-44AF-AAC0-2EE73FA6BCE8}" destId="{2689D584-129C-4BF6-8EBD-F9CE26450662}" srcOrd="1" destOrd="0" presId="urn:microsoft.com/office/officeart/2005/8/layout/hierarchy1"/>
    <dgm:cxn modelId="{6474B91E-7827-4725-AEC1-D2927472658E}" type="presParOf" srcId="{1D40AC30-42D5-4D7D-AC5B-3FF1112C699F}" destId="{61096FE5-9BE5-45A9-A30B-455B14CDCA54}" srcOrd="6" destOrd="0" presId="urn:microsoft.com/office/officeart/2005/8/layout/hierarchy1"/>
    <dgm:cxn modelId="{731E755E-24B5-41B8-AA30-DC5B55C47ED3}" type="presParOf" srcId="{1D40AC30-42D5-4D7D-AC5B-3FF1112C699F}" destId="{A76181B1-D803-4EA2-A6E9-51EB7F0A064C}" srcOrd="7" destOrd="0" presId="urn:microsoft.com/office/officeart/2005/8/layout/hierarchy1"/>
    <dgm:cxn modelId="{E3A3F912-B746-4414-B3E9-3E6A50A062C0}" type="presParOf" srcId="{A76181B1-D803-4EA2-A6E9-51EB7F0A064C}" destId="{719C365B-375F-431C-BBC4-61F23B9B3580}" srcOrd="0" destOrd="0" presId="urn:microsoft.com/office/officeart/2005/8/layout/hierarchy1"/>
    <dgm:cxn modelId="{5645E5CE-6C71-4C57-A4ED-3ECFC04508D3}" type="presParOf" srcId="{719C365B-375F-431C-BBC4-61F23B9B3580}" destId="{BE0AF55A-5702-453D-8A65-B3B34076FDC3}" srcOrd="0" destOrd="0" presId="urn:microsoft.com/office/officeart/2005/8/layout/hierarchy1"/>
    <dgm:cxn modelId="{AF67027B-7A48-4126-A482-B52D9AEFD67C}" type="presParOf" srcId="{719C365B-375F-431C-BBC4-61F23B9B3580}" destId="{1843D90C-0E8F-4E52-9A0F-17A81483A471}" srcOrd="1" destOrd="0" presId="urn:microsoft.com/office/officeart/2005/8/layout/hierarchy1"/>
    <dgm:cxn modelId="{AEB503CC-5065-44FF-9500-095D0DF83487}" type="presParOf" srcId="{A76181B1-D803-4EA2-A6E9-51EB7F0A064C}" destId="{D84551F6-9F31-4EA9-A207-E3B23D0E59C1}" srcOrd="1" destOrd="0" presId="urn:microsoft.com/office/officeart/2005/8/layout/hierarchy1"/>
    <dgm:cxn modelId="{4CC12E99-8FDA-464C-AF30-3B1862851839}" type="presParOf" srcId="{D84551F6-9F31-4EA9-A207-E3B23D0E59C1}" destId="{93FE3154-6254-4FB9-9C7D-8E1A0538939A}" srcOrd="0" destOrd="0" presId="urn:microsoft.com/office/officeart/2005/8/layout/hierarchy1"/>
    <dgm:cxn modelId="{8D85677C-EAF5-4300-87FE-58EAFFA645FB}" type="presParOf" srcId="{D84551F6-9F31-4EA9-A207-E3B23D0E59C1}" destId="{1F4E15A8-4011-4B26-8EAB-8D28A30DCBAF}" srcOrd="1" destOrd="0" presId="urn:microsoft.com/office/officeart/2005/8/layout/hierarchy1"/>
    <dgm:cxn modelId="{B20445C8-36AB-410C-A703-47720654FF74}" type="presParOf" srcId="{1F4E15A8-4011-4B26-8EAB-8D28A30DCBAF}" destId="{EFC0CEE7-DA4F-4581-A4E5-BBE29B1266EA}" srcOrd="0" destOrd="0" presId="urn:microsoft.com/office/officeart/2005/8/layout/hierarchy1"/>
    <dgm:cxn modelId="{92D448F7-FE05-4BB0-A0BE-1E809A93CEEB}" type="presParOf" srcId="{EFC0CEE7-DA4F-4581-A4E5-BBE29B1266EA}" destId="{893BD64C-DC19-4C69-AA7E-B9E0F55C1C5F}" srcOrd="0" destOrd="0" presId="urn:microsoft.com/office/officeart/2005/8/layout/hierarchy1"/>
    <dgm:cxn modelId="{2180F222-55D7-498D-AA33-3B33F858CAFC}" type="presParOf" srcId="{EFC0CEE7-DA4F-4581-A4E5-BBE29B1266EA}" destId="{41F41124-BCA5-4002-B0FD-80F8FB85FB1B}" srcOrd="1" destOrd="0" presId="urn:microsoft.com/office/officeart/2005/8/layout/hierarchy1"/>
    <dgm:cxn modelId="{3C424C40-0037-476F-AA38-060863D6D889}" type="presParOf" srcId="{1F4E15A8-4011-4B26-8EAB-8D28A30DCBAF}" destId="{04A64832-196D-4DDD-A893-AD4F55C2E257}" srcOrd="1" destOrd="0" presId="urn:microsoft.com/office/officeart/2005/8/layout/hierarchy1"/>
    <dgm:cxn modelId="{9944ABBC-CC1A-4ADF-BF4D-DD30269A403A}" type="presParOf" srcId="{D84551F6-9F31-4EA9-A207-E3B23D0E59C1}" destId="{B0D1EFB0-7EFC-4793-ADC5-4DE294BFFE2A}" srcOrd="2" destOrd="0" presId="urn:microsoft.com/office/officeart/2005/8/layout/hierarchy1"/>
    <dgm:cxn modelId="{A7AFD099-0650-4A89-83F6-FEC931893CB6}" type="presParOf" srcId="{D84551F6-9F31-4EA9-A207-E3B23D0E59C1}" destId="{08104ED4-169A-4472-9FFE-6C1DDE2A0097}" srcOrd="3" destOrd="0" presId="urn:microsoft.com/office/officeart/2005/8/layout/hierarchy1"/>
    <dgm:cxn modelId="{8B8EE80D-39B5-48C3-9702-BA5952402105}" type="presParOf" srcId="{08104ED4-169A-4472-9FFE-6C1DDE2A0097}" destId="{4658B210-3C66-487A-8EDB-1FC3F4956512}" srcOrd="0" destOrd="0" presId="urn:microsoft.com/office/officeart/2005/8/layout/hierarchy1"/>
    <dgm:cxn modelId="{561595CE-F557-42B8-90D1-72D19A001EC7}" type="presParOf" srcId="{4658B210-3C66-487A-8EDB-1FC3F4956512}" destId="{B0449D69-DBC8-40DB-9728-B29A0BBB38FE}" srcOrd="0" destOrd="0" presId="urn:microsoft.com/office/officeart/2005/8/layout/hierarchy1"/>
    <dgm:cxn modelId="{012943C8-170A-4D7A-BA28-ED6B05930BC7}" type="presParOf" srcId="{4658B210-3C66-487A-8EDB-1FC3F4956512}" destId="{421EF5B7-4AB1-4C33-B992-342A824B7A43}" srcOrd="1" destOrd="0" presId="urn:microsoft.com/office/officeart/2005/8/layout/hierarchy1"/>
    <dgm:cxn modelId="{0B125BDF-900B-495F-B445-D09458D12F7B}" type="presParOf" srcId="{08104ED4-169A-4472-9FFE-6C1DDE2A0097}" destId="{84F9DAC4-8ECB-4543-89B7-BAD6FF13137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1EFB0-7EFC-4793-ADC5-4DE294BFFE2A}">
      <dsp:nvSpPr>
        <dsp:cNvPr id="0" name=""/>
        <dsp:cNvSpPr/>
      </dsp:nvSpPr>
      <dsp:spPr>
        <a:xfrm>
          <a:off x="425634" y="2294581"/>
          <a:ext cx="579522" cy="401323"/>
        </a:xfrm>
        <a:custGeom>
          <a:avLst/>
          <a:gdLst/>
          <a:ahLst/>
          <a:cxnLst/>
          <a:rect l="0" t="0" r="0" b="0"/>
          <a:pathLst>
            <a:path>
              <a:moveTo>
                <a:pt x="579522" y="0"/>
              </a:moveTo>
              <a:lnTo>
                <a:pt x="579522" y="273490"/>
              </a:lnTo>
              <a:lnTo>
                <a:pt x="0" y="273490"/>
              </a:lnTo>
              <a:lnTo>
                <a:pt x="0"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93FE3154-6254-4FB9-9C7D-8E1A0538939A}">
      <dsp:nvSpPr>
        <dsp:cNvPr id="0" name=""/>
        <dsp:cNvSpPr/>
      </dsp:nvSpPr>
      <dsp:spPr>
        <a:xfrm>
          <a:off x="1005156" y="2294581"/>
          <a:ext cx="577286" cy="401323"/>
        </a:xfrm>
        <a:custGeom>
          <a:avLst/>
          <a:gdLst/>
          <a:ahLst/>
          <a:cxnLst/>
          <a:rect l="0" t="0" r="0" b="0"/>
          <a:pathLst>
            <a:path>
              <a:moveTo>
                <a:pt x="0" y="0"/>
              </a:moveTo>
              <a:lnTo>
                <a:pt x="0" y="273490"/>
              </a:lnTo>
              <a:lnTo>
                <a:pt x="577286" y="273490"/>
              </a:lnTo>
              <a:lnTo>
                <a:pt x="577286"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61096FE5-9BE5-45A9-A30B-455B14CDCA54}">
      <dsp:nvSpPr>
        <dsp:cNvPr id="0" name=""/>
        <dsp:cNvSpPr/>
      </dsp:nvSpPr>
      <dsp:spPr>
        <a:xfrm>
          <a:off x="1005156" y="1017015"/>
          <a:ext cx="3291007" cy="401323"/>
        </a:xfrm>
        <a:custGeom>
          <a:avLst/>
          <a:gdLst/>
          <a:ahLst/>
          <a:cxnLst/>
          <a:rect l="0" t="0" r="0" b="0"/>
          <a:pathLst>
            <a:path>
              <a:moveTo>
                <a:pt x="3291007" y="0"/>
              </a:moveTo>
              <a:lnTo>
                <a:pt x="3291007" y="273490"/>
              </a:lnTo>
              <a:lnTo>
                <a:pt x="0" y="273490"/>
              </a:lnTo>
              <a:lnTo>
                <a:pt x="0"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4AF5B485-28A1-474E-A813-79AFCF4BF0A4}">
      <dsp:nvSpPr>
        <dsp:cNvPr id="0" name=""/>
        <dsp:cNvSpPr/>
      </dsp:nvSpPr>
      <dsp:spPr>
        <a:xfrm>
          <a:off x="2723141" y="2294581"/>
          <a:ext cx="493498" cy="401323"/>
        </a:xfrm>
        <a:custGeom>
          <a:avLst/>
          <a:gdLst/>
          <a:ahLst/>
          <a:cxnLst/>
          <a:rect l="0" t="0" r="0" b="0"/>
          <a:pathLst>
            <a:path>
              <a:moveTo>
                <a:pt x="493498" y="0"/>
              </a:moveTo>
              <a:lnTo>
                <a:pt x="493498" y="273490"/>
              </a:lnTo>
              <a:lnTo>
                <a:pt x="0" y="273490"/>
              </a:lnTo>
              <a:lnTo>
                <a:pt x="0"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3D6F281-F82B-469F-9DE4-6E6879900B77}">
      <dsp:nvSpPr>
        <dsp:cNvPr id="0" name=""/>
        <dsp:cNvSpPr/>
      </dsp:nvSpPr>
      <dsp:spPr>
        <a:xfrm>
          <a:off x="3216640" y="2294581"/>
          <a:ext cx="561176" cy="401323"/>
        </a:xfrm>
        <a:custGeom>
          <a:avLst/>
          <a:gdLst/>
          <a:ahLst/>
          <a:cxnLst/>
          <a:rect l="0" t="0" r="0" b="0"/>
          <a:pathLst>
            <a:path>
              <a:moveTo>
                <a:pt x="0" y="0"/>
              </a:moveTo>
              <a:lnTo>
                <a:pt x="0" y="273490"/>
              </a:lnTo>
              <a:lnTo>
                <a:pt x="561176" y="273490"/>
              </a:lnTo>
              <a:lnTo>
                <a:pt x="561176"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E26F6F5A-2FA5-4C90-A55C-419416CA7AED}">
      <dsp:nvSpPr>
        <dsp:cNvPr id="0" name=""/>
        <dsp:cNvSpPr/>
      </dsp:nvSpPr>
      <dsp:spPr>
        <a:xfrm>
          <a:off x="3216640" y="1017015"/>
          <a:ext cx="1079523" cy="401323"/>
        </a:xfrm>
        <a:custGeom>
          <a:avLst/>
          <a:gdLst/>
          <a:ahLst/>
          <a:cxnLst/>
          <a:rect l="0" t="0" r="0" b="0"/>
          <a:pathLst>
            <a:path>
              <a:moveTo>
                <a:pt x="1079523" y="0"/>
              </a:moveTo>
              <a:lnTo>
                <a:pt x="1079523" y="273490"/>
              </a:lnTo>
              <a:lnTo>
                <a:pt x="0" y="273490"/>
              </a:lnTo>
              <a:lnTo>
                <a:pt x="0"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A5572631-DF1F-42FA-B003-51E3F4CE9B36}">
      <dsp:nvSpPr>
        <dsp:cNvPr id="0" name=""/>
        <dsp:cNvSpPr/>
      </dsp:nvSpPr>
      <dsp:spPr>
        <a:xfrm>
          <a:off x="4772106" y="2294581"/>
          <a:ext cx="602442" cy="401323"/>
        </a:xfrm>
        <a:custGeom>
          <a:avLst/>
          <a:gdLst/>
          <a:ahLst/>
          <a:cxnLst/>
          <a:rect l="0" t="0" r="0" b="0"/>
          <a:pathLst>
            <a:path>
              <a:moveTo>
                <a:pt x="602442" y="0"/>
              </a:moveTo>
              <a:lnTo>
                <a:pt x="602442" y="273490"/>
              </a:lnTo>
              <a:lnTo>
                <a:pt x="0" y="273490"/>
              </a:lnTo>
              <a:lnTo>
                <a:pt x="0"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7A78513E-5D77-45D4-8B85-FC34FFCD1377}">
      <dsp:nvSpPr>
        <dsp:cNvPr id="0" name=""/>
        <dsp:cNvSpPr/>
      </dsp:nvSpPr>
      <dsp:spPr>
        <a:xfrm>
          <a:off x="5374548" y="2294581"/>
          <a:ext cx="500791" cy="401323"/>
        </a:xfrm>
        <a:custGeom>
          <a:avLst/>
          <a:gdLst/>
          <a:ahLst/>
          <a:cxnLst/>
          <a:rect l="0" t="0" r="0" b="0"/>
          <a:pathLst>
            <a:path>
              <a:moveTo>
                <a:pt x="0" y="0"/>
              </a:moveTo>
              <a:lnTo>
                <a:pt x="0" y="273490"/>
              </a:lnTo>
              <a:lnTo>
                <a:pt x="500791" y="273490"/>
              </a:lnTo>
              <a:lnTo>
                <a:pt x="500791"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92F8B202-05D5-42B4-8C8C-F5C466CE4AA4}">
      <dsp:nvSpPr>
        <dsp:cNvPr id="0" name=""/>
        <dsp:cNvSpPr/>
      </dsp:nvSpPr>
      <dsp:spPr>
        <a:xfrm>
          <a:off x="4296163" y="1017015"/>
          <a:ext cx="1078385" cy="401323"/>
        </a:xfrm>
        <a:custGeom>
          <a:avLst/>
          <a:gdLst/>
          <a:ahLst/>
          <a:cxnLst/>
          <a:rect l="0" t="0" r="0" b="0"/>
          <a:pathLst>
            <a:path>
              <a:moveTo>
                <a:pt x="0" y="0"/>
              </a:moveTo>
              <a:lnTo>
                <a:pt x="0" y="273490"/>
              </a:lnTo>
              <a:lnTo>
                <a:pt x="1078385" y="273490"/>
              </a:lnTo>
              <a:lnTo>
                <a:pt x="1078385"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715840ED-89C7-4689-87E8-B975FDEB8EE8}">
      <dsp:nvSpPr>
        <dsp:cNvPr id="0" name=""/>
        <dsp:cNvSpPr/>
      </dsp:nvSpPr>
      <dsp:spPr>
        <a:xfrm>
          <a:off x="7163330" y="2294581"/>
          <a:ext cx="423840" cy="401323"/>
        </a:xfrm>
        <a:custGeom>
          <a:avLst/>
          <a:gdLst/>
          <a:ahLst/>
          <a:cxnLst/>
          <a:rect l="0" t="0" r="0" b="0"/>
          <a:pathLst>
            <a:path>
              <a:moveTo>
                <a:pt x="423840" y="0"/>
              </a:moveTo>
              <a:lnTo>
                <a:pt x="423840" y="273490"/>
              </a:lnTo>
              <a:lnTo>
                <a:pt x="0" y="273490"/>
              </a:lnTo>
              <a:lnTo>
                <a:pt x="0"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5EA30762-9BBB-48EE-A582-0ADCDA454063}">
      <dsp:nvSpPr>
        <dsp:cNvPr id="0" name=""/>
        <dsp:cNvSpPr/>
      </dsp:nvSpPr>
      <dsp:spPr>
        <a:xfrm>
          <a:off x="7587171" y="2294581"/>
          <a:ext cx="584731" cy="401323"/>
        </a:xfrm>
        <a:custGeom>
          <a:avLst/>
          <a:gdLst/>
          <a:ahLst/>
          <a:cxnLst/>
          <a:rect l="0" t="0" r="0" b="0"/>
          <a:pathLst>
            <a:path>
              <a:moveTo>
                <a:pt x="0" y="0"/>
              </a:moveTo>
              <a:lnTo>
                <a:pt x="0" y="273490"/>
              </a:lnTo>
              <a:lnTo>
                <a:pt x="584731" y="273490"/>
              </a:lnTo>
              <a:lnTo>
                <a:pt x="584731"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AC89012B-EAC4-4A60-B4CA-C9811C4D08FA}">
      <dsp:nvSpPr>
        <dsp:cNvPr id="0" name=""/>
        <dsp:cNvSpPr/>
      </dsp:nvSpPr>
      <dsp:spPr>
        <a:xfrm>
          <a:off x="4296163" y="1017015"/>
          <a:ext cx="3291007" cy="401323"/>
        </a:xfrm>
        <a:custGeom>
          <a:avLst/>
          <a:gdLst/>
          <a:ahLst/>
          <a:cxnLst/>
          <a:rect l="0" t="0" r="0" b="0"/>
          <a:pathLst>
            <a:path>
              <a:moveTo>
                <a:pt x="0" y="0"/>
              </a:moveTo>
              <a:lnTo>
                <a:pt x="0" y="273490"/>
              </a:lnTo>
              <a:lnTo>
                <a:pt x="3291007" y="273490"/>
              </a:lnTo>
              <a:lnTo>
                <a:pt x="3291007" y="401323"/>
              </a:lnTo>
            </a:path>
          </a:pathLst>
        </a:custGeom>
        <a:noFill/>
        <a:ln w="25400" cap="flat"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19731BD-692A-4A1C-833E-A3A6798A55E3}">
      <dsp:nvSpPr>
        <dsp:cNvPr id="0" name=""/>
        <dsp:cNvSpPr/>
      </dsp:nvSpPr>
      <dsp:spPr>
        <a:xfrm>
          <a:off x="2610914" y="140772"/>
          <a:ext cx="3370498"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E844B7D5-4DDD-430E-9CF7-FF593AFBB3D1}">
      <dsp:nvSpPr>
        <dsp:cNvPr id="0" name=""/>
        <dsp:cNvSpPr/>
      </dsp:nvSpPr>
      <dsp:spPr>
        <a:xfrm>
          <a:off x="2764237" y="286429"/>
          <a:ext cx="3370498"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t>原子发射光谱法</a:t>
          </a:r>
        </a:p>
      </dsp:txBody>
      <dsp:txXfrm>
        <a:off x="2789901" y="312093"/>
        <a:ext cx="3319170" cy="824914"/>
      </dsp:txXfrm>
    </dsp:sp>
    <dsp:sp modelId="{6D5FB08A-D83D-4F5A-910E-92D2C2CE81DE}">
      <dsp:nvSpPr>
        <dsp:cNvPr id="0" name=""/>
        <dsp:cNvSpPr/>
      </dsp:nvSpPr>
      <dsp:spPr>
        <a:xfrm>
          <a:off x="6897216" y="1418339"/>
          <a:ext cx="1379909"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FAC1E6E5-D525-4FA9-BBA0-625C5F9AB4FF}">
      <dsp:nvSpPr>
        <dsp:cNvPr id="0" name=""/>
        <dsp:cNvSpPr/>
      </dsp:nvSpPr>
      <dsp:spPr>
        <a:xfrm>
          <a:off x="7050539" y="1563996"/>
          <a:ext cx="1379909"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定量分析方法</a:t>
          </a:r>
        </a:p>
      </dsp:txBody>
      <dsp:txXfrm>
        <a:off x="7076203" y="1589660"/>
        <a:ext cx="1328581" cy="824914"/>
      </dsp:txXfrm>
    </dsp:sp>
    <dsp:sp modelId="{C16E69C1-78D4-4982-98F5-04B795F8A8DF}">
      <dsp:nvSpPr>
        <dsp:cNvPr id="0" name=""/>
        <dsp:cNvSpPr/>
      </dsp:nvSpPr>
      <dsp:spPr>
        <a:xfrm>
          <a:off x="7800568" y="2695905"/>
          <a:ext cx="742667"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5A97AE96-2045-4D14-B60D-C280ABD28C26}">
      <dsp:nvSpPr>
        <dsp:cNvPr id="0" name=""/>
        <dsp:cNvSpPr/>
      </dsp:nvSpPr>
      <dsp:spPr>
        <a:xfrm>
          <a:off x="7953892" y="2841562"/>
          <a:ext cx="742667"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标准加入法</a:t>
          </a:r>
        </a:p>
      </dsp:txBody>
      <dsp:txXfrm>
        <a:off x="7975644" y="2863314"/>
        <a:ext cx="699163" cy="832738"/>
      </dsp:txXfrm>
    </dsp:sp>
    <dsp:sp modelId="{BCA89289-8062-4435-B788-8259DAFE5DB9}">
      <dsp:nvSpPr>
        <dsp:cNvPr id="0" name=""/>
        <dsp:cNvSpPr/>
      </dsp:nvSpPr>
      <dsp:spPr>
        <a:xfrm>
          <a:off x="6731922" y="2695905"/>
          <a:ext cx="862816"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9CF25134-63E0-40FF-9DC3-E9689BE87CF0}">
      <dsp:nvSpPr>
        <dsp:cNvPr id="0" name=""/>
        <dsp:cNvSpPr/>
      </dsp:nvSpPr>
      <dsp:spPr>
        <a:xfrm>
          <a:off x="6885245" y="2841562"/>
          <a:ext cx="862816"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内标标准曲线法</a:t>
          </a:r>
        </a:p>
      </dsp:txBody>
      <dsp:txXfrm>
        <a:off x="6910516" y="2866833"/>
        <a:ext cx="812274" cy="825700"/>
      </dsp:txXfrm>
    </dsp:sp>
    <dsp:sp modelId="{5B48FAF9-A5E3-4BDD-A51E-1FA08A595D2E}">
      <dsp:nvSpPr>
        <dsp:cNvPr id="0" name=""/>
        <dsp:cNvSpPr/>
      </dsp:nvSpPr>
      <dsp:spPr>
        <a:xfrm>
          <a:off x="4684594" y="1418339"/>
          <a:ext cx="1379909"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90C9674A-0C8B-46FC-B4F3-93CB7CF74DB9}">
      <dsp:nvSpPr>
        <dsp:cNvPr id="0" name=""/>
        <dsp:cNvSpPr/>
      </dsp:nvSpPr>
      <dsp:spPr>
        <a:xfrm>
          <a:off x="4837917" y="1563996"/>
          <a:ext cx="1379909"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定性分析</a:t>
          </a:r>
        </a:p>
      </dsp:txBody>
      <dsp:txXfrm>
        <a:off x="4863581" y="1589660"/>
        <a:ext cx="1328581" cy="824914"/>
      </dsp:txXfrm>
    </dsp:sp>
    <dsp:sp modelId="{D7A25800-3BF5-4375-84FD-EE8DD16550A7}">
      <dsp:nvSpPr>
        <dsp:cNvPr id="0" name=""/>
        <dsp:cNvSpPr/>
      </dsp:nvSpPr>
      <dsp:spPr>
        <a:xfrm>
          <a:off x="5426221" y="2695905"/>
          <a:ext cx="898238"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74E8484E-DDFA-4C06-A923-71D4E0E45EDD}">
      <dsp:nvSpPr>
        <dsp:cNvPr id="0" name=""/>
        <dsp:cNvSpPr/>
      </dsp:nvSpPr>
      <dsp:spPr>
        <a:xfrm>
          <a:off x="5579544" y="2841562"/>
          <a:ext cx="898238"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标准试样</a:t>
          </a:r>
          <a:endParaRPr lang="en-US" altLang="zh-CN" sz="1300" kern="1200"/>
        </a:p>
        <a:p>
          <a:pPr marL="0" lvl="0" indent="0" algn="ctr" defTabSz="577850">
            <a:lnSpc>
              <a:spcPct val="90000"/>
            </a:lnSpc>
            <a:spcBef>
              <a:spcPct val="0"/>
            </a:spcBef>
            <a:spcAft>
              <a:spcPct val="35000"/>
            </a:spcAft>
            <a:buNone/>
          </a:pPr>
          <a:r>
            <a:rPr lang="zh-CN" altLang="en-US" sz="1300" kern="1200"/>
            <a:t>比较法</a:t>
          </a:r>
        </a:p>
      </dsp:txBody>
      <dsp:txXfrm>
        <a:off x="5605208" y="2867226"/>
        <a:ext cx="846910" cy="824914"/>
      </dsp:txXfrm>
    </dsp:sp>
    <dsp:sp modelId="{C5CB2BAF-CE37-41F1-AFFE-DD5681FC920E}">
      <dsp:nvSpPr>
        <dsp:cNvPr id="0" name=""/>
        <dsp:cNvSpPr/>
      </dsp:nvSpPr>
      <dsp:spPr>
        <a:xfrm>
          <a:off x="4424638" y="2695905"/>
          <a:ext cx="694936"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2E289C87-4351-4C17-ABAC-1B12DCA6908A}">
      <dsp:nvSpPr>
        <dsp:cNvPr id="0" name=""/>
        <dsp:cNvSpPr/>
      </dsp:nvSpPr>
      <dsp:spPr>
        <a:xfrm>
          <a:off x="4577961" y="2841562"/>
          <a:ext cx="694936"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铁谱</a:t>
          </a:r>
          <a:endParaRPr lang="en-US" altLang="zh-CN" sz="1300" kern="1200"/>
        </a:p>
        <a:p>
          <a:pPr marL="0" lvl="0" indent="0" algn="ctr" defTabSz="577850">
            <a:lnSpc>
              <a:spcPct val="90000"/>
            </a:lnSpc>
            <a:spcBef>
              <a:spcPct val="0"/>
            </a:spcBef>
            <a:spcAft>
              <a:spcPct val="35000"/>
            </a:spcAft>
            <a:buNone/>
          </a:pPr>
          <a:r>
            <a:rPr lang="zh-CN" altLang="en-US" sz="1300" kern="1200"/>
            <a:t>比较法</a:t>
          </a:r>
        </a:p>
      </dsp:txBody>
      <dsp:txXfrm>
        <a:off x="4598315" y="2861916"/>
        <a:ext cx="654228" cy="835534"/>
      </dsp:txXfrm>
    </dsp:sp>
    <dsp:sp modelId="{C5C52299-CF08-4FBB-8DBF-6CC4722E7767}">
      <dsp:nvSpPr>
        <dsp:cNvPr id="0" name=""/>
        <dsp:cNvSpPr/>
      </dsp:nvSpPr>
      <dsp:spPr>
        <a:xfrm>
          <a:off x="2250247" y="1418339"/>
          <a:ext cx="1932784"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673A8F19-2E65-44C3-ADC1-3854E9EAC15B}">
      <dsp:nvSpPr>
        <dsp:cNvPr id="0" name=""/>
        <dsp:cNvSpPr/>
      </dsp:nvSpPr>
      <dsp:spPr>
        <a:xfrm>
          <a:off x="2403571" y="1563996"/>
          <a:ext cx="1932784"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原子发射</a:t>
          </a:r>
          <a:endParaRPr lang="en-US" altLang="zh-CN" sz="1300" kern="1200"/>
        </a:p>
        <a:p>
          <a:pPr marL="0" lvl="0" indent="0" algn="ctr" defTabSz="577850">
            <a:lnSpc>
              <a:spcPct val="90000"/>
            </a:lnSpc>
            <a:spcBef>
              <a:spcPct val="0"/>
            </a:spcBef>
            <a:spcAft>
              <a:spcPct val="35000"/>
            </a:spcAft>
            <a:buNone/>
          </a:pPr>
          <a:r>
            <a:rPr lang="zh-CN" altLang="en-US" sz="1300" kern="1200"/>
            <a:t>光谱仪</a:t>
          </a:r>
        </a:p>
      </dsp:txBody>
      <dsp:txXfrm>
        <a:off x="2429235" y="1589660"/>
        <a:ext cx="1881456" cy="824914"/>
      </dsp:txXfrm>
    </dsp:sp>
    <dsp:sp modelId="{DA3869E1-9728-4E49-A2B6-73DAF9F01E65}">
      <dsp:nvSpPr>
        <dsp:cNvPr id="0" name=""/>
        <dsp:cNvSpPr/>
      </dsp:nvSpPr>
      <dsp:spPr>
        <a:xfrm>
          <a:off x="3437640" y="2695905"/>
          <a:ext cx="680350"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0D5E7D41-3D29-4B5E-B6CB-D88769AFCCE9}">
      <dsp:nvSpPr>
        <dsp:cNvPr id="0" name=""/>
        <dsp:cNvSpPr/>
      </dsp:nvSpPr>
      <dsp:spPr>
        <a:xfrm>
          <a:off x="3590964" y="2841562"/>
          <a:ext cx="680350"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光谱仪</a:t>
          </a:r>
        </a:p>
      </dsp:txBody>
      <dsp:txXfrm>
        <a:off x="3610891" y="2861489"/>
        <a:ext cx="640496" cy="836388"/>
      </dsp:txXfrm>
    </dsp:sp>
    <dsp:sp modelId="{FD95D0A4-1D9E-40A6-BC94-3B2ECEBA11F3}">
      <dsp:nvSpPr>
        <dsp:cNvPr id="0" name=""/>
        <dsp:cNvSpPr/>
      </dsp:nvSpPr>
      <dsp:spPr>
        <a:xfrm>
          <a:off x="2315288" y="2695905"/>
          <a:ext cx="815705"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38951FEF-3413-4B8A-A3CF-D01C11684892}">
      <dsp:nvSpPr>
        <dsp:cNvPr id="0" name=""/>
        <dsp:cNvSpPr/>
      </dsp:nvSpPr>
      <dsp:spPr>
        <a:xfrm>
          <a:off x="2468611" y="2841562"/>
          <a:ext cx="815705"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激发源</a:t>
          </a:r>
        </a:p>
      </dsp:txBody>
      <dsp:txXfrm>
        <a:off x="2492502" y="2865453"/>
        <a:ext cx="767923" cy="828460"/>
      </dsp:txXfrm>
    </dsp:sp>
    <dsp:sp modelId="{BE0AF55A-5702-453D-8A65-B3B34076FDC3}">
      <dsp:nvSpPr>
        <dsp:cNvPr id="0" name=""/>
        <dsp:cNvSpPr/>
      </dsp:nvSpPr>
      <dsp:spPr>
        <a:xfrm>
          <a:off x="315201" y="1418339"/>
          <a:ext cx="1379909"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1843D90C-0E8F-4E52-9A0F-17A81483A471}">
      <dsp:nvSpPr>
        <dsp:cNvPr id="0" name=""/>
        <dsp:cNvSpPr/>
      </dsp:nvSpPr>
      <dsp:spPr>
        <a:xfrm>
          <a:off x="468524" y="1563996"/>
          <a:ext cx="1379909"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基本原理</a:t>
          </a:r>
        </a:p>
      </dsp:txBody>
      <dsp:txXfrm>
        <a:off x="494188" y="1589660"/>
        <a:ext cx="1328581" cy="824914"/>
      </dsp:txXfrm>
    </dsp:sp>
    <dsp:sp modelId="{893BD64C-DC19-4C69-AA7E-B9E0F55C1C5F}">
      <dsp:nvSpPr>
        <dsp:cNvPr id="0" name=""/>
        <dsp:cNvSpPr/>
      </dsp:nvSpPr>
      <dsp:spPr>
        <a:xfrm>
          <a:off x="1156244" y="2695905"/>
          <a:ext cx="852397"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41F41124-BCA5-4002-B0FD-80F8FB85FB1B}">
      <dsp:nvSpPr>
        <dsp:cNvPr id="0" name=""/>
        <dsp:cNvSpPr/>
      </dsp:nvSpPr>
      <dsp:spPr>
        <a:xfrm>
          <a:off x="1309567" y="2841562"/>
          <a:ext cx="852397"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定量分析特征谱线强度</a:t>
          </a:r>
        </a:p>
      </dsp:txBody>
      <dsp:txXfrm>
        <a:off x="1334533" y="2866528"/>
        <a:ext cx="802465" cy="826310"/>
      </dsp:txXfrm>
    </dsp:sp>
    <dsp:sp modelId="{B0449D69-DBC8-40DB-9728-B29A0BBB38FE}">
      <dsp:nvSpPr>
        <dsp:cNvPr id="0" name=""/>
        <dsp:cNvSpPr/>
      </dsp:nvSpPr>
      <dsp:spPr>
        <a:xfrm>
          <a:off x="1670" y="2695905"/>
          <a:ext cx="847926" cy="876242"/>
        </a:xfrm>
        <a:prstGeom prst="roundRect">
          <a:avLst>
            <a:gd name="adj" fmla="val 10000"/>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421EF5B7-4AB1-4C33-B992-342A824B7A43}">
      <dsp:nvSpPr>
        <dsp:cNvPr id="0" name=""/>
        <dsp:cNvSpPr/>
      </dsp:nvSpPr>
      <dsp:spPr>
        <a:xfrm>
          <a:off x="154993" y="2841562"/>
          <a:ext cx="847926" cy="876242"/>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t>定性分析特征谱线位置</a:t>
          </a:r>
        </a:p>
      </dsp:txBody>
      <dsp:txXfrm>
        <a:off x="179828" y="2866397"/>
        <a:ext cx="798256" cy="8265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ltLang="zh-CN"/>
          </a:p>
        </p:txBody>
      </p:sp>
      <p:sp>
        <p:nvSpPr>
          <p:cNvPr id="450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50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zh-CN"/>
          </a:p>
        </p:txBody>
      </p:sp>
      <p:sp>
        <p:nvSpPr>
          <p:cNvPr id="450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pPr>
              <a:defRPr/>
            </a:pPr>
            <a:fld id="{661CCCDC-F433-4E82-A10C-8BB54F0C82A6}" type="slidenum">
              <a:rPr lang="en-US" altLang="zh-CN"/>
              <a:pPr>
                <a:defRPr/>
              </a:pPr>
              <a:t>‹#›</a:t>
            </a:fld>
            <a:endParaRPr lang="en-US" altLang="zh-CN"/>
          </a:p>
        </p:txBody>
      </p:sp>
    </p:spTree>
    <p:extLst>
      <p:ext uri="{BB962C8B-B14F-4D97-AF65-F5344CB8AC3E}">
        <p14:creationId xmlns:p14="http://schemas.microsoft.com/office/powerpoint/2010/main" val="1089085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2CDEC110-7230-4C0B-AF01-D2762BA117F7}" type="slidenum">
              <a:rPr lang="en-US" altLang="zh-CN" b="0" smtClean="0"/>
              <a:pPr eaLnBrk="1" hangingPunct="1"/>
              <a:t>17</a:t>
            </a:fld>
            <a:endParaRPr lang="en-US" altLang="zh-CN" b="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kumimoji="1" lang="zh-CN" altLang="zh-CN"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D269D316-B7CE-455E-AEBD-BEDB9D528F7D}" type="slidenum">
              <a:rPr lang="en-US" altLang="zh-CN" b="0" smtClean="0"/>
              <a:pPr eaLnBrk="1" hangingPunct="1"/>
              <a:t>19</a:t>
            </a:fld>
            <a:endParaRPr lang="en-US" altLang="zh-CN" b="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3EEC42F-C571-4E1C-93CC-96A08F1840E3}" type="slidenum">
              <a:rPr lang="en-US" altLang="zh-CN"/>
              <a:pPr>
                <a:defRPr/>
              </a:pPr>
              <a:t>‹#›</a:t>
            </a:fld>
            <a:endParaRPr lang="en-US" altLang="zh-CN"/>
          </a:p>
        </p:txBody>
      </p:sp>
    </p:spTree>
    <p:extLst>
      <p:ext uri="{BB962C8B-B14F-4D97-AF65-F5344CB8AC3E}">
        <p14:creationId xmlns:p14="http://schemas.microsoft.com/office/powerpoint/2010/main" val="3179477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0441C2-A84A-4886-A39A-116ED48161A7}" type="slidenum">
              <a:rPr lang="en-US" altLang="zh-CN"/>
              <a:pPr>
                <a:defRPr/>
              </a:pPr>
              <a:t>‹#›</a:t>
            </a:fld>
            <a:endParaRPr lang="en-US" altLang="zh-CN"/>
          </a:p>
        </p:txBody>
      </p:sp>
    </p:spTree>
    <p:extLst>
      <p:ext uri="{BB962C8B-B14F-4D97-AF65-F5344CB8AC3E}">
        <p14:creationId xmlns:p14="http://schemas.microsoft.com/office/powerpoint/2010/main" val="155629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D3253BA-75D9-4B44-B07E-353949969D16}" type="slidenum">
              <a:rPr lang="en-US" altLang="zh-CN"/>
              <a:pPr>
                <a:defRPr/>
              </a:pPr>
              <a:t>‹#›</a:t>
            </a:fld>
            <a:endParaRPr lang="en-US" altLang="zh-CN"/>
          </a:p>
        </p:txBody>
      </p:sp>
    </p:spTree>
    <p:extLst>
      <p:ext uri="{BB962C8B-B14F-4D97-AF65-F5344CB8AC3E}">
        <p14:creationId xmlns:p14="http://schemas.microsoft.com/office/powerpoint/2010/main" val="3904237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1252FA5-4DAA-4272-85D5-000E976A190E}" type="slidenum">
              <a:rPr lang="en-US" altLang="zh-CN"/>
              <a:pPr>
                <a:defRPr/>
              </a:pPr>
              <a:t>‹#›</a:t>
            </a:fld>
            <a:endParaRPr lang="en-US" altLang="zh-CN"/>
          </a:p>
        </p:txBody>
      </p:sp>
    </p:spTree>
    <p:extLst>
      <p:ext uri="{BB962C8B-B14F-4D97-AF65-F5344CB8AC3E}">
        <p14:creationId xmlns:p14="http://schemas.microsoft.com/office/powerpoint/2010/main" val="358260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ED9BAFE-3D66-4208-BD50-C82B6DD1DD7D}" type="slidenum">
              <a:rPr lang="en-US" altLang="zh-CN"/>
              <a:pPr>
                <a:defRPr/>
              </a:pPr>
              <a:t>‹#›</a:t>
            </a:fld>
            <a:endParaRPr lang="en-US" altLang="zh-CN"/>
          </a:p>
        </p:txBody>
      </p:sp>
    </p:spTree>
    <p:extLst>
      <p:ext uri="{BB962C8B-B14F-4D97-AF65-F5344CB8AC3E}">
        <p14:creationId xmlns:p14="http://schemas.microsoft.com/office/powerpoint/2010/main" val="3509030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8D72783-F1E8-4ABD-9B38-B48CDD193D07}" type="slidenum">
              <a:rPr lang="en-US" altLang="zh-CN"/>
              <a:pPr>
                <a:defRPr/>
              </a:pPr>
              <a:t>‹#›</a:t>
            </a:fld>
            <a:endParaRPr lang="en-US" altLang="zh-CN"/>
          </a:p>
        </p:txBody>
      </p:sp>
    </p:spTree>
    <p:extLst>
      <p:ext uri="{BB962C8B-B14F-4D97-AF65-F5344CB8AC3E}">
        <p14:creationId xmlns:p14="http://schemas.microsoft.com/office/powerpoint/2010/main" val="89967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B91CFFA-8F37-4F69-BD88-2191280A641F}" type="slidenum">
              <a:rPr lang="en-US" altLang="zh-CN"/>
              <a:pPr>
                <a:defRPr/>
              </a:pPr>
              <a:t>‹#›</a:t>
            </a:fld>
            <a:endParaRPr lang="en-US" altLang="zh-CN"/>
          </a:p>
        </p:txBody>
      </p:sp>
    </p:spTree>
    <p:extLst>
      <p:ext uri="{BB962C8B-B14F-4D97-AF65-F5344CB8AC3E}">
        <p14:creationId xmlns:p14="http://schemas.microsoft.com/office/powerpoint/2010/main" val="16566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E950128-9257-48CF-B178-CB8897A044CA}" type="slidenum">
              <a:rPr lang="en-US" altLang="zh-CN"/>
              <a:pPr>
                <a:defRPr/>
              </a:pPr>
              <a:t>‹#›</a:t>
            </a:fld>
            <a:endParaRPr lang="en-US" altLang="zh-CN"/>
          </a:p>
        </p:txBody>
      </p:sp>
    </p:spTree>
    <p:extLst>
      <p:ext uri="{BB962C8B-B14F-4D97-AF65-F5344CB8AC3E}">
        <p14:creationId xmlns:p14="http://schemas.microsoft.com/office/powerpoint/2010/main" val="3495742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EDE7B2D-69F7-4281-94F1-F08883AFB643}" type="slidenum">
              <a:rPr lang="en-US" altLang="zh-CN"/>
              <a:pPr>
                <a:defRPr/>
              </a:pPr>
              <a:t>‹#›</a:t>
            </a:fld>
            <a:endParaRPr lang="en-US" altLang="zh-CN"/>
          </a:p>
        </p:txBody>
      </p:sp>
    </p:spTree>
    <p:extLst>
      <p:ext uri="{BB962C8B-B14F-4D97-AF65-F5344CB8AC3E}">
        <p14:creationId xmlns:p14="http://schemas.microsoft.com/office/powerpoint/2010/main" val="4019045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BE0D27-5685-4B72-969C-58756414946A}" type="slidenum">
              <a:rPr lang="en-US" altLang="zh-CN"/>
              <a:pPr>
                <a:defRPr/>
              </a:pPr>
              <a:t>‹#›</a:t>
            </a:fld>
            <a:endParaRPr lang="en-US" altLang="zh-CN"/>
          </a:p>
        </p:txBody>
      </p:sp>
    </p:spTree>
    <p:extLst>
      <p:ext uri="{BB962C8B-B14F-4D97-AF65-F5344CB8AC3E}">
        <p14:creationId xmlns:p14="http://schemas.microsoft.com/office/powerpoint/2010/main" val="151767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835907E-8729-41BC-9324-8B2D888A0898}" type="slidenum">
              <a:rPr lang="en-US" altLang="zh-CN"/>
              <a:pPr>
                <a:defRPr/>
              </a:pPr>
              <a:t>‹#›</a:t>
            </a:fld>
            <a:endParaRPr lang="en-US" altLang="zh-CN"/>
          </a:p>
        </p:txBody>
      </p:sp>
    </p:spTree>
    <p:extLst>
      <p:ext uri="{BB962C8B-B14F-4D97-AF65-F5344CB8AC3E}">
        <p14:creationId xmlns:p14="http://schemas.microsoft.com/office/powerpoint/2010/main" val="42839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pPr>
              <a:defRPr/>
            </a:pPr>
            <a:fld id="{A1A2C39A-F077-43FA-B81E-3A42834BDC8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524000" y="1073259"/>
            <a:ext cx="5969904" cy="1815882"/>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defRPr/>
            </a:pPr>
            <a:r>
              <a:rPr kumimoji="1" lang="zh-CN" altLang="en-US" sz="4000" dirty="0">
                <a:solidFill>
                  <a:srgbClr val="660066"/>
                </a:solidFill>
                <a:effectLst>
                  <a:outerShdw blurRad="38100" dist="38100" dir="2700000" algn="tl">
                    <a:srgbClr val="C0C0C0"/>
                  </a:outerShdw>
                </a:effectLst>
                <a:ea typeface="华文琥珀" pitchFamily="2" charset="-122"/>
                <a:cs typeface="+mj-cs"/>
              </a:rPr>
              <a:t>第三章 原子发射光谱分析</a:t>
            </a:r>
          </a:p>
          <a:p>
            <a:pPr algn="ctr">
              <a:defRPr/>
            </a:pPr>
            <a:endParaRPr lang="zh-CN" altLang="en-US" sz="1600" b="0" dirty="0">
              <a:solidFill>
                <a:srgbClr val="FF0000"/>
              </a:solidFill>
              <a:latin typeface="黑体" pitchFamily="49" charset="-122"/>
              <a:ea typeface="黑体" pitchFamily="49" charset="-122"/>
            </a:endParaRPr>
          </a:p>
          <a:p>
            <a:pPr algn="ctr">
              <a:defRPr/>
            </a:pPr>
            <a:r>
              <a:rPr kumimoji="1" lang="en-US" altLang="zh-CN" sz="2800" i="1" dirty="0">
                <a:solidFill>
                  <a:schemeClr val="hlink"/>
                </a:solidFill>
                <a:effectLst>
                  <a:outerShdw blurRad="38100" dist="38100" dir="2700000" algn="tl">
                    <a:srgbClr val="C0C0C0"/>
                  </a:outerShdw>
                </a:effectLst>
                <a:ea typeface="黑体" pitchFamily="49" charset="-122"/>
              </a:rPr>
              <a:t>(</a:t>
            </a:r>
            <a:r>
              <a:rPr kumimoji="1" lang="en-US" altLang="zh-CN" sz="2800" i="1" dirty="0">
                <a:solidFill>
                  <a:srgbClr val="FF0000"/>
                </a:solidFill>
                <a:effectLst>
                  <a:outerShdw blurRad="38100" dist="38100" dir="2700000" algn="tl">
                    <a:srgbClr val="C0C0C0"/>
                  </a:outerShdw>
                </a:effectLst>
                <a:ea typeface="黑体" pitchFamily="49" charset="-122"/>
              </a:rPr>
              <a:t>A</a:t>
            </a:r>
            <a:r>
              <a:rPr kumimoji="1" lang="en-US" altLang="zh-CN" sz="2800" i="1" dirty="0">
                <a:solidFill>
                  <a:schemeClr val="hlink"/>
                </a:solidFill>
                <a:effectLst>
                  <a:outerShdw blurRad="38100" dist="38100" dir="2700000" algn="tl">
                    <a:srgbClr val="C0C0C0"/>
                  </a:outerShdw>
                </a:effectLst>
                <a:ea typeface="黑体" pitchFamily="49" charset="-122"/>
              </a:rPr>
              <a:t>tomic </a:t>
            </a:r>
            <a:r>
              <a:rPr kumimoji="1" lang="en-US" altLang="zh-CN" sz="2800" i="1" dirty="0">
                <a:solidFill>
                  <a:srgbClr val="FF0000"/>
                </a:solidFill>
                <a:effectLst>
                  <a:outerShdw blurRad="38100" dist="38100" dir="2700000" algn="tl">
                    <a:srgbClr val="C0C0C0"/>
                  </a:outerShdw>
                </a:effectLst>
                <a:ea typeface="黑体" pitchFamily="49" charset="-122"/>
              </a:rPr>
              <a:t>E</a:t>
            </a:r>
            <a:r>
              <a:rPr kumimoji="1" lang="en-US" altLang="zh-CN" sz="2800" i="1" dirty="0">
                <a:solidFill>
                  <a:schemeClr val="hlink"/>
                </a:solidFill>
                <a:effectLst>
                  <a:outerShdw blurRad="38100" dist="38100" dir="2700000" algn="tl">
                    <a:srgbClr val="C0C0C0"/>
                  </a:outerShdw>
                </a:effectLst>
                <a:ea typeface="黑体" pitchFamily="49" charset="-122"/>
              </a:rPr>
              <a:t>mission </a:t>
            </a:r>
            <a:r>
              <a:rPr kumimoji="1" lang="en-US" altLang="zh-CN" sz="2800" i="1" dirty="0">
                <a:solidFill>
                  <a:srgbClr val="FF0000"/>
                </a:solidFill>
                <a:effectLst>
                  <a:outerShdw blurRad="38100" dist="38100" dir="2700000" algn="tl">
                    <a:srgbClr val="C0C0C0"/>
                  </a:outerShdw>
                </a:effectLst>
                <a:ea typeface="黑体" pitchFamily="49" charset="-122"/>
              </a:rPr>
              <a:t>S</a:t>
            </a:r>
            <a:r>
              <a:rPr kumimoji="1" lang="en-US" altLang="zh-CN" sz="2800" i="1" dirty="0">
                <a:solidFill>
                  <a:schemeClr val="hlink"/>
                </a:solidFill>
                <a:effectLst>
                  <a:outerShdw blurRad="38100" dist="38100" dir="2700000" algn="tl">
                    <a:srgbClr val="C0C0C0"/>
                  </a:outerShdw>
                </a:effectLst>
                <a:ea typeface="黑体" pitchFamily="49" charset="-122"/>
              </a:rPr>
              <a:t>pectroscopy</a:t>
            </a:r>
            <a:r>
              <a:rPr kumimoji="1" lang="en-US" altLang="zh-CN" sz="2800" i="1" dirty="0">
                <a:solidFill>
                  <a:srgbClr val="0000CC"/>
                </a:solidFill>
                <a:effectLst>
                  <a:outerShdw blurRad="38100" dist="38100" dir="2700000" algn="tl">
                    <a:srgbClr val="C0C0C0"/>
                  </a:outerShdw>
                </a:effectLst>
                <a:ea typeface="黑体" pitchFamily="49" charset="-122"/>
              </a:rPr>
              <a:t> </a:t>
            </a:r>
          </a:p>
          <a:p>
            <a:pPr algn="ctr">
              <a:defRPr/>
            </a:pPr>
            <a:r>
              <a:rPr kumimoji="1" lang="en-US" altLang="zh-CN" sz="2800" i="1" dirty="0">
                <a:solidFill>
                  <a:srgbClr val="0000CC"/>
                </a:solidFill>
                <a:effectLst>
                  <a:outerShdw blurRad="38100" dist="38100" dir="2700000" algn="tl">
                    <a:srgbClr val="C0C0C0"/>
                  </a:outerShdw>
                </a:effectLst>
                <a:ea typeface="黑体" pitchFamily="49" charset="-122"/>
              </a:rPr>
              <a:t>For Short</a:t>
            </a:r>
            <a:r>
              <a:rPr kumimoji="1" lang="zh-CN" altLang="en-US" sz="2800" i="1" dirty="0">
                <a:solidFill>
                  <a:srgbClr val="0000CC"/>
                </a:solidFill>
                <a:effectLst>
                  <a:outerShdw blurRad="38100" dist="38100" dir="2700000" algn="tl">
                    <a:srgbClr val="C0C0C0"/>
                  </a:outerShdw>
                </a:effectLst>
                <a:ea typeface="黑体" pitchFamily="49" charset="-122"/>
              </a:rPr>
              <a:t>：</a:t>
            </a:r>
            <a:r>
              <a:rPr kumimoji="1" lang="en-US" altLang="zh-CN" sz="2800" i="1" dirty="0">
                <a:solidFill>
                  <a:schemeClr val="hlink"/>
                </a:solidFill>
                <a:effectLst>
                  <a:outerShdw blurRad="38100" dist="38100" dir="2700000" algn="tl">
                    <a:srgbClr val="C0C0C0"/>
                  </a:outerShdw>
                </a:effectLst>
                <a:ea typeface="黑体" pitchFamily="49" charset="-122"/>
              </a:rPr>
              <a:t> AES)</a:t>
            </a:r>
          </a:p>
        </p:txBody>
      </p:sp>
      <p:pic>
        <p:nvPicPr>
          <p:cNvPr id="368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3318141"/>
            <a:ext cx="2551833" cy="329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descr="https://img2.baidu.com/it/u=481621580,985271948&amp;fm=253&amp;fmt=auto&amp;app=138&amp;f=JPEG?w=667&amp;h=500"/>
          <p:cNvPicPr>
            <a:picLocks noChangeAspect="1" noChangeArrowheads="1"/>
          </p:cNvPicPr>
          <p:nvPr/>
        </p:nvPicPr>
        <p:blipFill rotWithShape="1">
          <a:blip r:embed="rId3">
            <a:extLst>
              <a:ext uri="{28A0092B-C50C-407E-A947-70E740481C1C}">
                <a14:useLocalDpi xmlns:a14="http://schemas.microsoft.com/office/drawing/2010/main" val="0"/>
              </a:ext>
            </a:extLst>
          </a:blip>
          <a:srcRect l="4153" t="50000" r="25821" b="7569"/>
          <a:stretch/>
        </p:blipFill>
        <p:spPr bwMode="auto">
          <a:xfrm>
            <a:off x="439615" y="3733800"/>
            <a:ext cx="5368372"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6"/>
          <p:cNvGrpSpPr>
            <a:grpSpLocks/>
          </p:cNvGrpSpPr>
          <p:nvPr/>
        </p:nvGrpSpPr>
        <p:grpSpPr bwMode="auto">
          <a:xfrm>
            <a:off x="801688" y="258763"/>
            <a:ext cx="7721600" cy="3227387"/>
            <a:chOff x="-29" y="1241"/>
            <a:chExt cx="4864" cy="2033"/>
          </a:xfrm>
        </p:grpSpPr>
        <p:sp>
          <p:nvSpPr>
            <p:cNvPr id="13315" name="Text Box 7"/>
            <p:cNvSpPr txBox="1">
              <a:spLocks noChangeArrowheads="1"/>
            </p:cNvSpPr>
            <p:nvPr/>
          </p:nvSpPr>
          <p:spPr bwMode="auto">
            <a:xfrm>
              <a:off x="-29" y="2285"/>
              <a:ext cx="522"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990000"/>
                  </a:solidFill>
                  <a:latin typeface="黑体" pitchFamily="49" charset="-122"/>
                  <a:ea typeface="黑体" pitchFamily="49" charset="-122"/>
                </a:rPr>
                <a:t>光源</a:t>
              </a:r>
            </a:p>
          </p:txBody>
        </p:sp>
        <p:sp>
          <p:nvSpPr>
            <p:cNvPr id="13319" name="Text Box 11"/>
            <p:cNvSpPr txBox="1">
              <a:spLocks noChangeArrowheads="1"/>
            </p:cNvSpPr>
            <p:nvPr/>
          </p:nvSpPr>
          <p:spPr bwMode="auto">
            <a:xfrm>
              <a:off x="994" y="1719"/>
              <a:ext cx="928"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经典光源</a:t>
              </a:r>
            </a:p>
          </p:txBody>
        </p:sp>
        <p:sp>
          <p:nvSpPr>
            <p:cNvPr id="13322" name="Text Box 14"/>
            <p:cNvSpPr txBox="1">
              <a:spLocks noChangeArrowheads="1"/>
            </p:cNvSpPr>
            <p:nvPr/>
          </p:nvSpPr>
          <p:spPr bwMode="auto">
            <a:xfrm>
              <a:off x="3675" y="1975"/>
              <a:ext cx="928"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交流电弧</a:t>
              </a:r>
            </a:p>
          </p:txBody>
        </p:sp>
        <p:sp>
          <p:nvSpPr>
            <p:cNvPr id="13325" name="Line 17"/>
            <p:cNvSpPr>
              <a:spLocks noChangeShapeType="1"/>
            </p:cNvSpPr>
            <p:nvPr/>
          </p:nvSpPr>
          <p:spPr bwMode="auto">
            <a:xfrm flipV="1">
              <a:off x="1921" y="1519"/>
              <a:ext cx="705" cy="383"/>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26" name="Line 18"/>
            <p:cNvSpPr>
              <a:spLocks noChangeShapeType="1"/>
            </p:cNvSpPr>
            <p:nvPr/>
          </p:nvSpPr>
          <p:spPr bwMode="auto">
            <a:xfrm flipV="1">
              <a:off x="1953" y="2762"/>
              <a:ext cx="673" cy="214"/>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27" name="Line 19"/>
            <p:cNvSpPr>
              <a:spLocks noChangeShapeType="1"/>
            </p:cNvSpPr>
            <p:nvPr/>
          </p:nvSpPr>
          <p:spPr bwMode="auto">
            <a:xfrm>
              <a:off x="1952" y="2982"/>
              <a:ext cx="674" cy="148"/>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28" name="Line 20"/>
            <p:cNvSpPr>
              <a:spLocks noChangeShapeType="1"/>
            </p:cNvSpPr>
            <p:nvPr/>
          </p:nvSpPr>
          <p:spPr bwMode="auto">
            <a:xfrm flipV="1">
              <a:off x="536" y="1925"/>
              <a:ext cx="442" cy="518"/>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29" name="Line 21"/>
            <p:cNvSpPr>
              <a:spLocks noChangeShapeType="1"/>
            </p:cNvSpPr>
            <p:nvPr/>
          </p:nvSpPr>
          <p:spPr bwMode="auto">
            <a:xfrm>
              <a:off x="545" y="2442"/>
              <a:ext cx="490" cy="448"/>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30" name="Line 22"/>
            <p:cNvSpPr>
              <a:spLocks noChangeShapeType="1"/>
            </p:cNvSpPr>
            <p:nvPr/>
          </p:nvSpPr>
          <p:spPr bwMode="auto">
            <a:xfrm flipV="1">
              <a:off x="3100" y="1696"/>
              <a:ext cx="591" cy="176"/>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31" name="Line 23"/>
            <p:cNvSpPr>
              <a:spLocks noChangeShapeType="1"/>
            </p:cNvSpPr>
            <p:nvPr/>
          </p:nvSpPr>
          <p:spPr bwMode="auto">
            <a:xfrm>
              <a:off x="3106" y="1873"/>
              <a:ext cx="576" cy="224"/>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32" name="Line 24"/>
            <p:cNvSpPr>
              <a:spLocks noChangeShapeType="1"/>
            </p:cNvSpPr>
            <p:nvPr/>
          </p:nvSpPr>
          <p:spPr bwMode="auto">
            <a:xfrm flipV="1">
              <a:off x="1932" y="1903"/>
              <a:ext cx="694" cy="1"/>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33" name="Line 25"/>
            <p:cNvSpPr>
              <a:spLocks noChangeShapeType="1"/>
            </p:cNvSpPr>
            <p:nvPr/>
          </p:nvSpPr>
          <p:spPr bwMode="auto">
            <a:xfrm>
              <a:off x="1923" y="1903"/>
              <a:ext cx="708" cy="480"/>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lstStyle/>
            <a:p>
              <a:pPr>
                <a:defRPr/>
              </a:pPr>
              <a:endParaRPr lang="zh-CN" altLang="en-US"/>
            </a:p>
          </p:txBody>
        </p:sp>
        <p:sp>
          <p:nvSpPr>
            <p:cNvPr id="13323" name="Text Box 15"/>
            <p:cNvSpPr txBox="1">
              <a:spLocks noChangeArrowheads="1"/>
            </p:cNvSpPr>
            <p:nvPr/>
          </p:nvSpPr>
          <p:spPr bwMode="auto">
            <a:xfrm>
              <a:off x="2562" y="1241"/>
              <a:ext cx="639" cy="301"/>
            </a:xfrm>
            <a:prstGeom prst="rect">
              <a:avLst/>
            </a:prstGeom>
            <a:ln/>
          </p:spPr>
          <p:style>
            <a:lnRef idx="1">
              <a:schemeClr val="accent5"/>
            </a:lnRef>
            <a:fillRef idx="3">
              <a:schemeClr val="accent5"/>
            </a:fillRef>
            <a:effectRef idx="2">
              <a:schemeClr val="accent5"/>
            </a:effectRef>
            <a:fontRef idx="minor">
              <a:schemeClr val="lt1"/>
            </a:fontRef>
          </p:style>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火焰</a:t>
              </a:r>
            </a:p>
          </p:txBody>
        </p:sp>
        <p:sp>
          <p:nvSpPr>
            <p:cNvPr id="13316" name="Text Box 8"/>
            <p:cNvSpPr txBox="1">
              <a:spLocks noChangeArrowheads="1"/>
            </p:cNvSpPr>
            <p:nvPr/>
          </p:nvSpPr>
          <p:spPr bwMode="auto">
            <a:xfrm>
              <a:off x="2582" y="1723"/>
              <a:ext cx="522"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电弧</a:t>
              </a:r>
            </a:p>
          </p:txBody>
        </p:sp>
        <p:sp>
          <p:nvSpPr>
            <p:cNvPr id="13320" name="Text Box 12"/>
            <p:cNvSpPr txBox="1">
              <a:spLocks noChangeArrowheads="1"/>
            </p:cNvSpPr>
            <p:nvPr/>
          </p:nvSpPr>
          <p:spPr bwMode="auto">
            <a:xfrm>
              <a:off x="2582" y="2201"/>
              <a:ext cx="522"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火花</a:t>
              </a:r>
            </a:p>
          </p:txBody>
        </p:sp>
        <p:sp>
          <p:nvSpPr>
            <p:cNvPr id="13317" name="Text Box 9"/>
            <p:cNvSpPr txBox="1">
              <a:spLocks noChangeArrowheads="1"/>
            </p:cNvSpPr>
            <p:nvPr/>
          </p:nvSpPr>
          <p:spPr bwMode="auto">
            <a:xfrm>
              <a:off x="2586" y="2609"/>
              <a:ext cx="2249"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990000"/>
                  </a:solidFill>
                  <a:latin typeface="黑体" pitchFamily="49" charset="-122"/>
                  <a:ea typeface="黑体" pitchFamily="49" charset="-122"/>
                </a:rPr>
                <a:t>电感耦合等离子体，</a:t>
              </a:r>
              <a:r>
                <a:rPr kumimoji="1" lang="en-US" altLang="zh-CN" sz="2500" dirty="0">
                  <a:solidFill>
                    <a:srgbClr val="990000"/>
                  </a:solidFill>
                  <a:latin typeface="黑体" pitchFamily="49" charset="-122"/>
                  <a:ea typeface="黑体" pitchFamily="49" charset="-122"/>
                </a:rPr>
                <a:t>ICP</a:t>
              </a:r>
            </a:p>
          </p:txBody>
        </p:sp>
        <p:sp>
          <p:nvSpPr>
            <p:cNvPr id="13324" name="Text Box 16"/>
            <p:cNvSpPr txBox="1">
              <a:spLocks noChangeArrowheads="1"/>
            </p:cNvSpPr>
            <p:nvPr/>
          </p:nvSpPr>
          <p:spPr bwMode="auto">
            <a:xfrm>
              <a:off x="2599" y="2973"/>
              <a:ext cx="928"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990000"/>
                  </a:solidFill>
                  <a:latin typeface="黑体" pitchFamily="49" charset="-122"/>
                  <a:ea typeface="黑体" pitchFamily="49" charset="-122"/>
                </a:rPr>
                <a:t>激光光源</a:t>
              </a:r>
            </a:p>
          </p:txBody>
        </p:sp>
        <p:sp>
          <p:nvSpPr>
            <p:cNvPr id="13321" name="Text Box 13"/>
            <p:cNvSpPr txBox="1">
              <a:spLocks noChangeArrowheads="1"/>
            </p:cNvSpPr>
            <p:nvPr/>
          </p:nvSpPr>
          <p:spPr bwMode="auto">
            <a:xfrm>
              <a:off x="3675" y="1531"/>
              <a:ext cx="928"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直流电弧</a:t>
              </a:r>
            </a:p>
          </p:txBody>
        </p:sp>
        <p:sp>
          <p:nvSpPr>
            <p:cNvPr id="13318" name="Text Box 10"/>
            <p:cNvSpPr txBox="1">
              <a:spLocks noChangeArrowheads="1"/>
            </p:cNvSpPr>
            <p:nvPr/>
          </p:nvSpPr>
          <p:spPr bwMode="auto">
            <a:xfrm>
              <a:off x="994" y="2808"/>
              <a:ext cx="928" cy="301"/>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defRPr/>
              </a:pPr>
              <a:r>
                <a:rPr kumimoji="1" lang="zh-CN" altLang="en-US" sz="2500" dirty="0">
                  <a:solidFill>
                    <a:srgbClr val="000066"/>
                  </a:solidFill>
                  <a:effectLst>
                    <a:outerShdw blurRad="38100" dist="38100" dir="2700000" algn="tl">
                      <a:srgbClr val="C0C0C0"/>
                    </a:outerShdw>
                  </a:effectLst>
                  <a:ea typeface="黑体" pitchFamily="49" charset="-122"/>
                </a:rPr>
                <a:t>现代光源</a:t>
              </a:r>
            </a:p>
          </p:txBody>
        </p:sp>
      </p:grpSp>
      <p:graphicFrame>
        <p:nvGraphicFramePr>
          <p:cNvPr id="2" name="对象 1"/>
          <p:cNvGraphicFramePr>
            <a:graphicFrameLocks noChangeAspect="1"/>
          </p:cNvGraphicFramePr>
          <p:nvPr/>
        </p:nvGraphicFramePr>
        <p:xfrm>
          <a:off x="1651000" y="3657600"/>
          <a:ext cx="6477000" cy="2976563"/>
        </p:xfrm>
        <a:graphic>
          <a:graphicData uri="http://schemas.openxmlformats.org/presentationml/2006/ole">
            <mc:AlternateContent xmlns:mc="http://schemas.openxmlformats.org/markup-compatibility/2006">
              <mc:Choice xmlns:v="urn:schemas-microsoft-com:vml" Requires="v">
                <p:oleObj name="位图图像" r:id="rId2" imgW="5323810" imgH="2448267" progId="PBrush">
                  <p:embed/>
                </p:oleObj>
              </mc:Choice>
              <mc:Fallback>
                <p:oleObj name="位图图像" r:id="rId2" imgW="5323810" imgH="2448267" progId="PBrush">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3657600"/>
                        <a:ext cx="6477000" cy="297656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1000" y="533400"/>
            <a:ext cx="7772400" cy="762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r>
              <a:rPr kumimoji="1" lang="en-US" altLang="zh-CN" sz="3200" dirty="0">
                <a:solidFill>
                  <a:srgbClr val="003300"/>
                </a:solidFill>
                <a:effectLst>
                  <a:outerShdw blurRad="38100" dist="38100" dir="2700000" algn="tl">
                    <a:srgbClr val="C0C0C0"/>
                  </a:outerShdw>
                </a:effectLst>
                <a:ea typeface="黑体" pitchFamily="49" charset="-122"/>
                <a:cs typeface="+mn-cs"/>
              </a:rPr>
              <a:t>3.3.1.1 </a:t>
            </a:r>
            <a:r>
              <a:rPr kumimoji="1" lang="zh-CN" altLang="en-US" sz="3200" dirty="0">
                <a:solidFill>
                  <a:srgbClr val="003300"/>
                </a:solidFill>
                <a:effectLst>
                  <a:outerShdw blurRad="38100" dist="38100" dir="2700000" algn="tl">
                    <a:srgbClr val="C0C0C0"/>
                  </a:outerShdw>
                </a:effectLst>
                <a:ea typeface="黑体" pitchFamily="49" charset="-122"/>
                <a:cs typeface="+mn-cs"/>
              </a:rPr>
              <a:t>激光微探针</a:t>
            </a:r>
            <a:r>
              <a:rPr lang="zh-CN" altLang="en-US" sz="3200" dirty="0">
                <a:solidFill>
                  <a:srgbClr val="990033"/>
                </a:solidFill>
                <a:latin typeface="宋体" pitchFamily="2" charset="-122"/>
                <a:cs typeface="Times New Roman" pitchFamily="18" charset="0"/>
              </a:rPr>
              <a:t> </a:t>
            </a:r>
          </a:p>
        </p:txBody>
      </p:sp>
      <p:sp>
        <p:nvSpPr>
          <p:cNvPr id="3" name="Text Box 3"/>
          <p:cNvSpPr txBox="1">
            <a:spLocks noChangeArrowheads="1"/>
          </p:cNvSpPr>
          <p:nvPr/>
        </p:nvSpPr>
        <p:spPr bwMode="auto">
          <a:xfrm>
            <a:off x="533400" y="1361835"/>
            <a:ext cx="4343400" cy="381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lnSpc>
                <a:spcPct val="140000"/>
              </a:lnSpc>
            </a:pPr>
            <a:r>
              <a:rPr lang="zh-CN" altLang="en-US" sz="2600" dirty="0">
                <a:solidFill>
                  <a:srgbClr val="0000CC"/>
                </a:solidFill>
                <a:latin typeface="宋体" pitchFamily="2" charset="-122"/>
              </a:rPr>
              <a:t>    </a:t>
            </a:r>
            <a:r>
              <a:rPr kumimoji="1" lang="zh-CN" altLang="en-US" sz="2500" dirty="0">
                <a:solidFill>
                  <a:srgbClr val="000066"/>
                </a:solidFill>
                <a:effectLst>
                  <a:outerShdw blurRad="38100" dist="38100" dir="2700000" algn="tl">
                    <a:srgbClr val="C0C0C0"/>
                  </a:outerShdw>
                </a:effectLst>
                <a:ea typeface="黑体" pitchFamily="49" charset="-122"/>
              </a:rPr>
              <a:t>试样的蒸发和激发分别由激光和电极放电来完成。</a:t>
            </a:r>
          </a:p>
          <a:p>
            <a:pPr algn="just">
              <a:lnSpc>
                <a:spcPct val="140000"/>
              </a:lnSpc>
            </a:pPr>
            <a:r>
              <a:rPr kumimoji="1" lang="zh-CN" altLang="en-US" sz="2500" dirty="0">
                <a:solidFill>
                  <a:srgbClr val="000066"/>
                </a:solidFill>
                <a:effectLst>
                  <a:outerShdw blurRad="38100" dist="38100" dir="2700000" algn="tl">
                    <a:srgbClr val="C0C0C0"/>
                  </a:outerShdw>
                </a:effectLst>
                <a:ea typeface="黑体" pitchFamily="49" charset="-122"/>
              </a:rPr>
              <a:t>      激光脉冲使试样表面微小区域（直径10～50 </a:t>
            </a:r>
            <a:r>
              <a:rPr kumimoji="1" lang="zh-CN" altLang="en-US" sz="2500" dirty="0">
                <a:solidFill>
                  <a:srgbClr val="000066"/>
                </a:solidFill>
                <a:effectLst>
                  <a:outerShdw blurRad="38100" dist="38100" dir="2700000" algn="tl">
                    <a:srgbClr val="C0C0C0"/>
                  </a:outerShdw>
                </a:effectLst>
                <a:ea typeface="黑体" pitchFamily="49" charset="-122"/>
                <a:sym typeface="Symbol" pitchFamily="18" charset="2"/>
              </a:rPr>
              <a:t></a:t>
            </a:r>
            <a:r>
              <a:rPr kumimoji="1" lang="en-US" altLang="zh-CN" sz="2500" dirty="0">
                <a:solidFill>
                  <a:srgbClr val="000066"/>
                </a:solidFill>
                <a:effectLst>
                  <a:outerShdw blurRad="38100" dist="38100" dir="2700000" algn="tl">
                    <a:srgbClr val="C0C0C0"/>
                  </a:outerShdw>
                </a:effectLst>
                <a:ea typeface="黑体" pitchFamily="49" charset="-122"/>
              </a:rPr>
              <a:t>m）</a:t>
            </a:r>
            <a:r>
              <a:rPr kumimoji="1" lang="zh-CN" altLang="en-US" sz="2500" dirty="0">
                <a:solidFill>
                  <a:srgbClr val="000066"/>
                </a:solidFill>
                <a:effectLst>
                  <a:outerShdw blurRad="38100" dist="38100" dir="2700000" algn="tl">
                    <a:srgbClr val="C0C0C0"/>
                  </a:outerShdw>
                </a:effectLst>
                <a:ea typeface="黑体" pitchFamily="49" charset="-122"/>
              </a:rPr>
              <a:t>上的元素蒸发，原子蒸气通过电极间隙时，电极放电将其激发，产生发射光谱。 </a:t>
            </a:r>
            <a:endParaRPr kumimoji="1" lang="en-US" altLang="zh-CN" sz="2500" dirty="0">
              <a:solidFill>
                <a:srgbClr val="000066"/>
              </a:solidFill>
              <a:effectLst>
                <a:outerShdw blurRad="38100" dist="38100" dir="2700000" algn="tl">
                  <a:srgbClr val="C0C0C0"/>
                </a:outerShdw>
              </a:effectLst>
              <a:ea typeface="黑体" pitchFamily="49" charset="-122"/>
            </a:endParaRP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981075"/>
            <a:ext cx="3343275" cy="453548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3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33400" y="381000"/>
            <a:ext cx="7772400" cy="762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kumimoji="1" lang="en-US" altLang="zh-CN" sz="3200" dirty="0">
                <a:solidFill>
                  <a:srgbClr val="003300"/>
                </a:solidFill>
                <a:effectLst>
                  <a:outerShdw blurRad="38100" dist="38100" dir="2700000" algn="tl">
                    <a:srgbClr val="C0C0C0"/>
                  </a:outerShdw>
                </a:effectLst>
                <a:ea typeface="黑体" pitchFamily="49" charset="-122"/>
                <a:cs typeface="+mn-cs"/>
              </a:rPr>
              <a:t>3.3.1.2 </a:t>
            </a:r>
            <a:r>
              <a:rPr kumimoji="1" lang="zh-CN" altLang="en-US" sz="3200" dirty="0">
                <a:solidFill>
                  <a:srgbClr val="003300"/>
                </a:solidFill>
                <a:effectLst>
                  <a:outerShdw blurRad="38100" dist="38100" dir="2700000" algn="tl">
                    <a:srgbClr val="C0C0C0"/>
                  </a:outerShdw>
                </a:effectLst>
                <a:ea typeface="黑体" pitchFamily="49" charset="-122"/>
                <a:cs typeface="+mn-cs"/>
              </a:rPr>
              <a:t>等离子体焰炬 </a:t>
            </a:r>
          </a:p>
        </p:txBody>
      </p:sp>
      <p:sp>
        <p:nvSpPr>
          <p:cNvPr id="6" name="Text Box 3"/>
          <p:cNvSpPr txBox="1">
            <a:spLocks noChangeArrowheads="1"/>
          </p:cNvSpPr>
          <p:nvPr/>
        </p:nvSpPr>
        <p:spPr bwMode="auto">
          <a:xfrm>
            <a:off x="304800" y="1295400"/>
            <a:ext cx="5922963"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lnSpc>
                <a:spcPct val="140000"/>
              </a:lnSpc>
              <a:defRPr/>
            </a:pPr>
            <a:r>
              <a:rPr lang="zh-CN" altLang="en-US" sz="2600" dirty="0">
                <a:solidFill>
                  <a:schemeClr val="hlink"/>
                </a:solidFill>
                <a:latin typeface="宋体" pitchFamily="2" charset="-122"/>
              </a:rPr>
              <a:t>   </a:t>
            </a:r>
            <a:r>
              <a:rPr kumimoji="1" lang="zh-CN" altLang="en-US" sz="2500" dirty="0">
                <a:solidFill>
                  <a:srgbClr val="000066"/>
                </a:solidFill>
                <a:effectLst>
                  <a:outerShdw blurRad="38100" dist="38100" dir="2700000" algn="tl">
                    <a:srgbClr val="C0C0C0"/>
                  </a:outerShdw>
                </a:effectLst>
                <a:ea typeface="黑体" pitchFamily="49" charset="-122"/>
              </a:rPr>
              <a:t>电感耦合等离子体(</a:t>
            </a:r>
            <a:r>
              <a:rPr kumimoji="1" lang="en-US" altLang="zh-CN" sz="2500" dirty="0">
                <a:solidFill>
                  <a:srgbClr val="000066"/>
                </a:solidFill>
                <a:effectLst>
                  <a:outerShdw blurRad="38100" dist="38100" dir="2700000" algn="tl">
                    <a:srgbClr val="C0C0C0"/>
                  </a:outerShdw>
                </a:effectLst>
                <a:ea typeface="黑体" pitchFamily="49" charset="-122"/>
              </a:rPr>
              <a:t>inductively coupled plasma， ICP)，</a:t>
            </a:r>
            <a:r>
              <a:rPr kumimoji="1" lang="zh-CN" altLang="en-US" sz="2500" dirty="0">
                <a:solidFill>
                  <a:srgbClr val="000066"/>
                </a:solidFill>
                <a:effectLst>
                  <a:outerShdw blurRad="38100" dist="38100" dir="2700000" algn="tl">
                    <a:srgbClr val="C0C0C0"/>
                  </a:outerShdw>
                </a:effectLst>
                <a:ea typeface="黑体" pitchFamily="49" charset="-122"/>
              </a:rPr>
              <a:t>最重要、应用最广。</a:t>
            </a:r>
          </a:p>
          <a:p>
            <a:pPr algn="just">
              <a:lnSpc>
                <a:spcPct val="140000"/>
              </a:lnSpc>
              <a:defRPr/>
            </a:pPr>
            <a:r>
              <a:rPr kumimoji="1" lang="en-US" altLang="zh-CN" sz="2500" dirty="0">
                <a:solidFill>
                  <a:srgbClr val="000066"/>
                </a:solidFill>
                <a:effectLst>
                  <a:outerShdw blurRad="38100" dist="38100" dir="2700000" algn="tl">
                    <a:srgbClr val="C0C0C0"/>
                  </a:outerShdw>
                </a:effectLst>
                <a:ea typeface="黑体" pitchFamily="49" charset="-122"/>
              </a:rPr>
              <a:t>      20</a:t>
            </a:r>
            <a:r>
              <a:rPr kumimoji="1" lang="zh-CN" altLang="en-US" sz="2500" dirty="0">
                <a:solidFill>
                  <a:srgbClr val="000066"/>
                </a:solidFill>
                <a:effectLst>
                  <a:outerShdw blurRad="38100" dist="38100" dir="2700000" algn="tl">
                    <a:srgbClr val="C0C0C0"/>
                  </a:outerShdw>
                </a:effectLst>
                <a:ea typeface="黑体" pitchFamily="49" charset="-122"/>
              </a:rPr>
              <a:t>世纪</a:t>
            </a:r>
            <a:r>
              <a:rPr kumimoji="1" lang="en-US" altLang="zh-CN" sz="2500" dirty="0">
                <a:solidFill>
                  <a:srgbClr val="000066"/>
                </a:solidFill>
                <a:effectLst>
                  <a:outerShdw blurRad="38100" dist="38100" dir="2700000" algn="tl">
                    <a:srgbClr val="C0C0C0"/>
                  </a:outerShdw>
                </a:effectLst>
                <a:ea typeface="黑体" pitchFamily="49" charset="-122"/>
              </a:rPr>
              <a:t>60</a:t>
            </a:r>
            <a:r>
              <a:rPr kumimoji="1" lang="zh-CN" altLang="en-US" sz="2500" dirty="0">
                <a:solidFill>
                  <a:srgbClr val="000066"/>
                </a:solidFill>
                <a:effectLst>
                  <a:outerShdw blurRad="38100" dist="38100" dir="2700000" algn="tl">
                    <a:srgbClr val="C0C0C0"/>
                  </a:outerShdw>
                </a:effectLst>
                <a:ea typeface="黑体" pitchFamily="49" charset="-122"/>
              </a:rPr>
              <a:t>年代，工程热物理学家 </a:t>
            </a:r>
            <a:r>
              <a:rPr kumimoji="1" lang="en-US" altLang="zh-CN" sz="2500" dirty="0">
                <a:solidFill>
                  <a:srgbClr val="000066"/>
                </a:solidFill>
                <a:effectLst>
                  <a:outerShdw blurRad="38100" dist="38100" dir="2700000" algn="tl">
                    <a:srgbClr val="C0C0C0"/>
                  </a:outerShdw>
                </a:effectLst>
                <a:ea typeface="黑体" pitchFamily="49" charset="-122"/>
              </a:rPr>
              <a:t>Reed</a:t>
            </a:r>
            <a:r>
              <a:rPr kumimoji="1" lang="zh-CN" altLang="en-US" sz="2500" dirty="0">
                <a:solidFill>
                  <a:srgbClr val="000066"/>
                </a:solidFill>
                <a:effectLst>
                  <a:outerShdw blurRad="38100" dist="38100" dir="2700000" algn="tl">
                    <a:srgbClr val="C0C0C0"/>
                  </a:outerShdw>
                </a:effectLst>
                <a:ea typeface="黑体" pitchFamily="49" charset="-122"/>
              </a:rPr>
              <a:t>设计了环形放电感耦等离子体炬。</a:t>
            </a:r>
          </a:p>
          <a:p>
            <a:pPr algn="just">
              <a:lnSpc>
                <a:spcPct val="140000"/>
              </a:lnSpc>
              <a:defRPr/>
            </a:pPr>
            <a:r>
              <a:rPr kumimoji="1" lang="zh-CN" altLang="en-US" sz="2500" dirty="0">
                <a:solidFill>
                  <a:srgbClr val="000066"/>
                </a:solidFill>
                <a:effectLst>
                  <a:outerShdw blurRad="38100" dist="38100" dir="2700000" algn="tl">
                    <a:srgbClr val="C0C0C0"/>
                  </a:outerShdw>
                </a:effectLst>
                <a:ea typeface="黑体" pitchFamily="49" charset="-122"/>
              </a:rPr>
              <a:t>      </a:t>
            </a:r>
            <a:r>
              <a:rPr kumimoji="1" lang="en-US" altLang="zh-CN" sz="2500" dirty="0">
                <a:solidFill>
                  <a:srgbClr val="000066"/>
                </a:solidFill>
                <a:effectLst>
                  <a:outerShdw blurRad="38100" dist="38100" dir="2700000" algn="tl">
                    <a:srgbClr val="C0C0C0"/>
                  </a:outerShdw>
                </a:effectLst>
                <a:ea typeface="黑体" pitchFamily="49" charset="-122"/>
              </a:rPr>
              <a:t>20</a:t>
            </a:r>
            <a:r>
              <a:rPr kumimoji="1" lang="zh-CN" altLang="en-US" sz="2500" dirty="0">
                <a:solidFill>
                  <a:srgbClr val="000066"/>
                </a:solidFill>
                <a:effectLst>
                  <a:outerShdw blurRad="38100" dist="38100" dir="2700000" algn="tl">
                    <a:srgbClr val="C0C0C0"/>
                  </a:outerShdw>
                </a:effectLst>
                <a:ea typeface="黑体" pitchFamily="49" charset="-122"/>
              </a:rPr>
              <a:t>世纪70年代，第一台采用等离子体喷焰作为发射光谱光源的仪器。 </a:t>
            </a:r>
            <a:endParaRPr kumimoji="1" lang="en-US" altLang="zh-CN" sz="2500" dirty="0">
              <a:solidFill>
                <a:srgbClr val="000066"/>
              </a:solidFill>
              <a:effectLst>
                <a:outerShdw blurRad="38100" dist="38100" dir="2700000" algn="tl">
                  <a:srgbClr val="C0C0C0"/>
                </a:outerShdw>
              </a:effectLst>
              <a:ea typeface="黑体" pitchFamily="49" charset="-122"/>
            </a:endParaRPr>
          </a:p>
        </p:txBody>
      </p:sp>
      <p:graphicFrame>
        <p:nvGraphicFramePr>
          <p:cNvPr id="7" name="Object 6"/>
          <p:cNvGraphicFramePr>
            <a:graphicFrameLocks noChangeAspect="1"/>
          </p:cNvGraphicFramePr>
          <p:nvPr/>
        </p:nvGraphicFramePr>
        <p:xfrm>
          <a:off x="6248400" y="838200"/>
          <a:ext cx="2724150" cy="5334000"/>
        </p:xfrm>
        <a:graphic>
          <a:graphicData uri="http://schemas.openxmlformats.org/presentationml/2006/ole">
            <mc:AlternateContent xmlns:mc="http://schemas.openxmlformats.org/markup-compatibility/2006">
              <mc:Choice xmlns:v="urn:schemas-microsoft-com:vml" Requires="v">
                <p:oleObj name="位图图像" r:id="rId2" imgW="1876190" imgH="3677163" progId="Paint.Picture">
                  <p:embed/>
                </p:oleObj>
              </mc:Choice>
              <mc:Fallback>
                <p:oleObj name="位图图像" r:id="rId2" imgW="1876190" imgH="3677163" progId="Paint.Picture">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838200"/>
                        <a:ext cx="2724150" cy="5334000"/>
                      </a:xfrm>
                      <a:prstGeom prst="rect">
                        <a:avLst/>
                      </a:prstGeom>
                      <a:noFill/>
                      <a:ln w="9525">
                        <a:solidFill>
                          <a:srgbClr val="0099FF"/>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CECFF"/>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left)">
                                      <p:cBhvr>
                                        <p:cTn id="16" dur="500"/>
                                        <p:tgtEl>
                                          <p:spTgt spid="6">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wipe(left)">
                                      <p:cBhvr>
                                        <p:cTn id="26"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advAuto="0"/>
      <p:bldP spid="6"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6" name="Object 4"/>
          <p:cNvGraphicFramePr>
            <a:graphicFrameLocks noChangeAspect="1"/>
          </p:cNvGraphicFramePr>
          <p:nvPr/>
        </p:nvGraphicFramePr>
        <p:xfrm>
          <a:off x="5562600" y="304800"/>
          <a:ext cx="3032125" cy="5940425"/>
        </p:xfrm>
        <a:graphic>
          <a:graphicData uri="http://schemas.openxmlformats.org/presentationml/2006/ole">
            <mc:AlternateContent xmlns:mc="http://schemas.openxmlformats.org/markup-compatibility/2006">
              <mc:Choice xmlns:v="urn:schemas-microsoft-com:vml" Requires="v">
                <p:oleObj name="BMP 图象" r:id="rId2" imgW="1876190" imgH="3677163" progId="Paint.Picture">
                  <p:embed/>
                </p:oleObj>
              </mc:Choice>
              <mc:Fallback>
                <p:oleObj name="BMP 图象" r:id="rId2" imgW="1876190" imgH="3677163"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04800"/>
                        <a:ext cx="3032125" cy="59404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9" name="Text Box 5"/>
          <p:cNvSpPr txBox="1">
            <a:spLocks noChangeArrowheads="1"/>
          </p:cNvSpPr>
          <p:nvPr/>
        </p:nvSpPr>
        <p:spPr bwMode="auto">
          <a:xfrm>
            <a:off x="381000" y="2057400"/>
            <a:ext cx="4800600" cy="413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defRPr/>
            </a:pPr>
            <a:r>
              <a:rPr kumimoji="1" lang="zh-CN" altLang="en-US" sz="2500" dirty="0">
                <a:solidFill>
                  <a:srgbClr val="000066"/>
                </a:solidFill>
                <a:effectLst>
                  <a:outerShdw blurRad="38100" dist="38100" dir="2700000" algn="tl">
                    <a:srgbClr val="C0C0C0"/>
                  </a:outerShdw>
                </a:effectLst>
                <a:ea typeface="黑体" pitchFamily="49" charset="-122"/>
              </a:rPr>
              <a:t>      高频发生器和感应线圈的作用是产生高频磁场，供给等离子体能量。</a:t>
            </a:r>
          </a:p>
          <a:p>
            <a:pPr algn="just" eaLnBrk="1" hangingPunct="1">
              <a:spcBef>
                <a:spcPct val="50000"/>
              </a:spcBef>
              <a:defRPr/>
            </a:pPr>
            <a:r>
              <a:rPr kumimoji="1" lang="zh-CN" altLang="en-US" sz="2500" dirty="0">
                <a:solidFill>
                  <a:srgbClr val="000066"/>
                </a:solidFill>
                <a:effectLst>
                  <a:outerShdw blurRad="38100" dist="38100" dir="2700000" algn="tl">
                    <a:srgbClr val="C0C0C0"/>
                  </a:outerShdw>
                </a:effectLst>
                <a:ea typeface="黑体" pitchFamily="49" charset="-122"/>
              </a:rPr>
              <a:t>      等离子炬管是由一个</a:t>
            </a:r>
            <a:r>
              <a:rPr kumimoji="1" lang="zh-CN" altLang="en-US" sz="2500" dirty="0">
                <a:solidFill>
                  <a:srgbClr val="990000"/>
                </a:solidFill>
                <a:latin typeface="黑体" pitchFamily="49" charset="-122"/>
                <a:ea typeface="黑体" pitchFamily="49" charset="-122"/>
              </a:rPr>
              <a:t>三层同心石英玻璃管</a:t>
            </a:r>
            <a:r>
              <a:rPr kumimoji="1" lang="zh-CN" altLang="en-US" sz="2500" dirty="0">
                <a:solidFill>
                  <a:srgbClr val="000066"/>
                </a:solidFill>
                <a:effectLst>
                  <a:outerShdw blurRad="38100" dist="38100" dir="2700000" algn="tl">
                    <a:srgbClr val="C0C0C0"/>
                  </a:outerShdw>
                </a:effectLst>
                <a:ea typeface="黑体" pitchFamily="49" charset="-122"/>
              </a:rPr>
              <a:t>组成。</a:t>
            </a:r>
            <a:r>
              <a:rPr kumimoji="1" lang="zh-CN" altLang="en-US" sz="2500" dirty="0">
                <a:solidFill>
                  <a:srgbClr val="990000"/>
                </a:solidFill>
                <a:latin typeface="黑体" pitchFamily="49" charset="-122"/>
                <a:ea typeface="黑体" pitchFamily="49" charset="-122"/>
              </a:rPr>
              <a:t>外层</a:t>
            </a:r>
            <a:r>
              <a:rPr kumimoji="1" lang="zh-CN" altLang="en-US" sz="2500" dirty="0">
                <a:solidFill>
                  <a:srgbClr val="000066"/>
                </a:solidFill>
                <a:effectLst>
                  <a:outerShdw blurRad="38100" dist="38100" dir="2700000" algn="tl">
                    <a:srgbClr val="C0C0C0"/>
                  </a:outerShdw>
                </a:effectLst>
                <a:ea typeface="黑体" pitchFamily="49" charset="-122"/>
              </a:rPr>
              <a:t>管内通入冷却气</a:t>
            </a:r>
            <a:r>
              <a:rPr kumimoji="1" lang="en-US" altLang="zh-CN" sz="2500" dirty="0" err="1">
                <a:solidFill>
                  <a:srgbClr val="000066"/>
                </a:solidFill>
                <a:effectLst>
                  <a:outerShdw blurRad="38100" dist="38100" dir="2700000" algn="tl">
                    <a:srgbClr val="C0C0C0"/>
                  </a:outerShdw>
                </a:effectLst>
                <a:ea typeface="黑体" pitchFamily="49" charset="-122"/>
              </a:rPr>
              <a:t>Ar</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990000"/>
                </a:solidFill>
                <a:latin typeface="黑体" pitchFamily="49" charset="-122"/>
                <a:ea typeface="黑体" pitchFamily="49" charset="-122"/>
              </a:rPr>
              <a:t>中层</a:t>
            </a:r>
            <a:r>
              <a:rPr kumimoji="1" lang="zh-CN" altLang="en-US" sz="2500" dirty="0">
                <a:solidFill>
                  <a:srgbClr val="000066"/>
                </a:solidFill>
                <a:effectLst>
                  <a:outerShdw blurRad="38100" dist="38100" dir="2700000" algn="tl">
                    <a:srgbClr val="C0C0C0"/>
                  </a:outerShdw>
                </a:effectLst>
                <a:ea typeface="黑体" pitchFamily="49" charset="-122"/>
              </a:rPr>
              <a:t>石英管出口做成喇叭形状，通入</a:t>
            </a:r>
            <a:r>
              <a:rPr kumimoji="1" lang="en-US" altLang="zh-CN" sz="2500" dirty="0" err="1">
                <a:solidFill>
                  <a:srgbClr val="000066"/>
                </a:solidFill>
                <a:effectLst>
                  <a:outerShdw blurRad="38100" dist="38100" dir="2700000" algn="tl">
                    <a:srgbClr val="C0C0C0"/>
                  </a:outerShdw>
                </a:effectLst>
                <a:ea typeface="黑体" pitchFamily="49" charset="-122"/>
              </a:rPr>
              <a:t>Ar</a:t>
            </a:r>
            <a:r>
              <a:rPr kumimoji="1" lang="zh-CN" altLang="en-US" sz="2500" dirty="0">
                <a:solidFill>
                  <a:srgbClr val="000066"/>
                </a:solidFill>
                <a:effectLst>
                  <a:outerShdw blurRad="38100" dist="38100" dir="2700000" algn="tl">
                    <a:srgbClr val="C0C0C0"/>
                  </a:outerShdw>
                </a:effectLst>
                <a:ea typeface="黑体" pitchFamily="49" charset="-122"/>
              </a:rPr>
              <a:t>以维持等离子体。</a:t>
            </a:r>
            <a:r>
              <a:rPr kumimoji="1" lang="zh-CN" altLang="en-US" sz="2500" dirty="0">
                <a:solidFill>
                  <a:srgbClr val="990000"/>
                </a:solidFill>
                <a:latin typeface="黑体" pitchFamily="49" charset="-122"/>
                <a:ea typeface="黑体" pitchFamily="49" charset="-122"/>
              </a:rPr>
              <a:t>内层</a:t>
            </a:r>
            <a:r>
              <a:rPr kumimoji="1" lang="zh-CN" altLang="en-US" sz="2500" dirty="0">
                <a:solidFill>
                  <a:srgbClr val="000066"/>
                </a:solidFill>
                <a:effectLst>
                  <a:outerShdw blurRad="38100" dist="38100" dir="2700000" algn="tl">
                    <a:srgbClr val="C0C0C0"/>
                  </a:outerShdw>
                </a:effectLst>
                <a:ea typeface="黑体" pitchFamily="49" charset="-122"/>
              </a:rPr>
              <a:t>石英管的内径为</a:t>
            </a:r>
            <a:r>
              <a:rPr kumimoji="1" lang="en-US" altLang="zh-CN" sz="2500" dirty="0">
                <a:solidFill>
                  <a:srgbClr val="000066"/>
                </a:solidFill>
                <a:effectLst>
                  <a:outerShdw blurRad="38100" dist="38100" dir="2700000" algn="tl">
                    <a:srgbClr val="C0C0C0"/>
                  </a:outerShdw>
                </a:effectLst>
                <a:ea typeface="黑体" pitchFamily="49" charset="-122"/>
              </a:rPr>
              <a:t>1</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en-US" altLang="zh-CN" sz="2500" dirty="0">
                <a:solidFill>
                  <a:srgbClr val="000066"/>
                </a:solidFill>
                <a:effectLst>
                  <a:outerShdw blurRad="38100" dist="38100" dir="2700000" algn="tl">
                    <a:srgbClr val="C0C0C0"/>
                  </a:outerShdw>
                </a:effectLst>
                <a:ea typeface="黑体" pitchFamily="49" charset="-122"/>
              </a:rPr>
              <a:t>2mm</a:t>
            </a:r>
            <a:r>
              <a:rPr kumimoji="1" lang="zh-CN" altLang="en-US" sz="2500" dirty="0">
                <a:solidFill>
                  <a:srgbClr val="000066"/>
                </a:solidFill>
                <a:effectLst>
                  <a:outerShdw blurRad="38100" dist="38100" dir="2700000" algn="tl">
                    <a:srgbClr val="C0C0C0"/>
                  </a:outerShdw>
                </a:effectLst>
                <a:ea typeface="黑体" pitchFamily="49" charset="-122"/>
              </a:rPr>
              <a:t>，由载气（一般用</a:t>
            </a:r>
            <a:r>
              <a:rPr kumimoji="1" lang="en-US" altLang="zh-CN" sz="2500" dirty="0" err="1">
                <a:solidFill>
                  <a:srgbClr val="000066"/>
                </a:solidFill>
                <a:effectLst>
                  <a:outerShdw blurRad="38100" dist="38100" dir="2700000" algn="tl">
                    <a:srgbClr val="C0C0C0"/>
                  </a:outerShdw>
                </a:effectLst>
                <a:ea typeface="黑体" pitchFamily="49" charset="-122"/>
              </a:rPr>
              <a:t>Ar</a:t>
            </a:r>
            <a:r>
              <a:rPr kumimoji="1" lang="zh-CN" altLang="en-US" sz="2500" dirty="0">
                <a:solidFill>
                  <a:srgbClr val="000066"/>
                </a:solidFill>
                <a:effectLst>
                  <a:outerShdw blurRad="38100" dist="38100" dir="2700000" algn="tl">
                    <a:srgbClr val="C0C0C0"/>
                  </a:outerShdw>
                </a:effectLst>
                <a:ea typeface="黑体" pitchFamily="49" charset="-122"/>
              </a:rPr>
              <a:t>）将试样气溶胶从内管引入等离子体。 </a:t>
            </a:r>
          </a:p>
        </p:txBody>
      </p:sp>
      <p:sp>
        <p:nvSpPr>
          <p:cNvPr id="19460" name="Text Box 6"/>
          <p:cNvSpPr txBox="1">
            <a:spLocks noChangeArrowheads="1"/>
          </p:cNvSpPr>
          <p:nvPr/>
        </p:nvSpPr>
        <p:spPr bwMode="auto">
          <a:xfrm>
            <a:off x="381000" y="152400"/>
            <a:ext cx="4876800" cy="193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defRPr/>
            </a:pPr>
            <a:r>
              <a:rPr lang="en-US" altLang="zh-CN" sz="2400" dirty="0">
                <a:ea typeface="仿宋_GB2312" pitchFamily="49" charset="-122"/>
              </a:rPr>
              <a:t> </a:t>
            </a:r>
            <a:r>
              <a:rPr kumimoji="1" lang="en-US" altLang="zh-CN" sz="3200" dirty="0">
                <a:solidFill>
                  <a:srgbClr val="003300"/>
                </a:solidFill>
                <a:effectLst>
                  <a:outerShdw blurRad="38100" dist="38100" dir="2700000" algn="tl">
                    <a:srgbClr val="C0C0C0"/>
                  </a:outerShdw>
                </a:effectLst>
                <a:ea typeface="黑体" pitchFamily="49" charset="-122"/>
              </a:rPr>
              <a:t>ICP</a:t>
            </a:r>
            <a:r>
              <a:rPr kumimoji="1" lang="zh-CN" altLang="en-US" sz="3200" dirty="0">
                <a:solidFill>
                  <a:srgbClr val="003300"/>
                </a:solidFill>
                <a:effectLst>
                  <a:outerShdw blurRad="38100" dist="38100" dir="2700000" algn="tl">
                    <a:srgbClr val="C0C0C0"/>
                  </a:outerShdw>
                </a:effectLst>
                <a:ea typeface="黑体" pitchFamily="49" charset="-122"/>
              </a:rPr>
              <a:t>的结构</a:t>
            </a:r>
          </a:p>
          <a:p>
            <a:pPr eaLnBrk="1" hangingPunct="1">
              <a:spcBef>
                <a:spcPct val="50000"/>
              </a:spcBef>
              <a:defRPr/>
            </a:pPr>
            <a:r>
              <a:rPr lang="zh-CN" altLang="en-US" sz="2400" dirty="0">
                <a:ea typeface="仿宋_GB2312" pitchFamily="49" charset="-122"/>
              </a:rPr>
              <a:t>       </a:t>
            </a:r>
            <a:r>
              <a:rPr kumimoji="1" lang="zh-CN" altLang="en-US" sz="2500" dirty="0">
                <a:solidFill>
                  <a:srgbClr val="000066"/>
                </a:solidFill>
                <a:effectLst>
                  <a:outerShdw blurRad="38100" dist="38100" dir="2700000" algn="tl">
                    <a:srgbClr val="C0C0C0"/>
                  </a:outerShdw>
                </a:effectLst>
                <a:ea typeface="黑体" pitchFamily="49" charset="-122"/>
              </a:rPr>
              <a:t>它是由</a:t>
            </a:r>
            <a:r>
              <a:rPr kumimoji="1" lang="zh-CN" altLang="en-US" sz="2500" dirty="0">
                <a:solidFill>
                  <a:srgbClr val="990000"/>
                </a:solidFill>
                <a:latin typeface="黑体" pitchFamily="49" charset="-122"/>
                <a:ea typeface="黑体" pitchFamily="49" charset="-122"/>
              </a:rPr>
              <a:t>高频发生器</a:t>
            </a:r>
            <a:r>
              <a:rPr kumimoji="1" lang="zh-CN" altLang="en-US" sz="2500" dirty="0">
                <a:solidFill>
                  <a:srgbClr val="000066"/>
                </a:solidFill>
                <a:effectLst>
                  <a:outerShdw blurRad="38100" dist="38100" dir="2700000" algn="tl">
                    <a:srgbClr val="C0C0C0"/>
                  </a:outerShdw>
                </a:effectLst>
                <a:ea typeface="黑体" pitchFamily="49" charset="-122"/>
              </a:rPr>
              <a:t>和</a:t>
            </a:r>
            <a:r>
              <a:rPr kumimoji="1" lang="zh-CN" altLang="en-US" sz="2500" dirty="0">
                <a:solidFill>
                  <a:srgbClr val="990000"/>
                </a:solidFill>
                <a:latin typeface="黑体" pitchFamily="49" charset="-122"/>
                <a:ea typeface="黑体" pitchFamily="49" charset="-122"/>
              </a:rPr>
              <a:t>感应线圈</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990000"/>
                </a:solidFill>
                <a:latin typeface="黑体" pitchFamily="49" charset="-122"/>
                <a:ea typeface="黑体" pitchFamily="49" charset="-122"/>
              </a:rPr>
              <a:t>等离子炬管</a:t>
            </a:r>
            <a:r>
              <a:rPr kumimoji="1" lang="zh-CN" altLang="en-US" sz="2500" dirty="0">
                <a:solidFill>
                  <a:srgbClr val="000066"/>
                </a:solidFill>
                <a:effectLst>
                  <a:outerShdw blurRad="38100" dist="38100" dir="2700000" algn="tl">
                    <a:srgbClr val="C0C0C0"/>
                  </a:outerShdw>
                </a:effectLst>
                <a:ea typeface="黑体" pitchFamily="49" charset="-122"/>
              </a:rPr>
              <a:t>和</a:t>
            </a:r>
            <a:r>
              <a:rPr kumimoji="1" lang="zh-CN" altLang="en-US" sz="2500" dirty="0">
                <a:solidFill>
                  <a:srgbClr val="990000"/>
                </a:solidFill>
                <a:latin typeface="黑体" pitchFamily="49" charset="-122"/>
                <a:ea typeface="黑体" pitchFamily="49" charset="-122"/>
              </a:rPr>
              <a:t>供气系统</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990000"/>
                </a:solidFill>
                <a:latin typeface="黑体" pitchFamily="49" charset="-122"/>
                <a:ea typeface="黑体" pitchFamily="49" charset="-122"/>
              </a:rPr>
              <a:t>样品引入系统</a:t>
            </a:r>
            <a:r>
              <a:rPr kumimoji="1" lang="zh-CN" altLang="en-US" sz="2500" dirty="0">
                <a:solidFill>
                  <a:srgbClr val="000066"/>
                </a:solidFill>
                <a:effectLst>
                  <a:outerShdw blurRad="38100" dist="38100" dir="2700000" algn="tl">
                    <a:srgbClr val="C0C0C0"/>
                  </a:outerShdw>
                </a:effectLst>
                <a:ea typeface="黑体" pitchFamily="49" charset="-122"/>
              </a:rPr>
              <a:t>等部分组成。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wipe(left)">
                                      <p:cBhvr>
                                        <p:cTn id="7" dur="5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8"/>
          <p:cNvSpPr>
            <a:spLocks noChangeArrowheads="1"/>
          </p:cNvSpPr>
          <p:nvPr/>
        </p:nvSpPr>
        <p:spPr bwMode="auto">
          <a:xfrm>
            <a:off x="533400" y="381000"/>
            <a:ext cx="411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defRPr/>
            </a:pPr>
            <a:r>
              <a:rPr kumimoji="1" lang="en-US" altLang="zh-CN" sz="3200" dirty="0">
                <a:solidFill>
                  <a:srgbClr val="003300"/>
                </a:solidFill>
                <a:effectLst>
                  <a:outerShdw blurRad="38100" dist="38100" dir="2700000" algn="tl">
                    <a:srgbClr val="C0C0C0"/>
                  </a:outerShdw>
                </a:effectLst>
                <a:ea typeface="黑体" pitchFamily="49" charset="-122"/>
              </a:rPr>
              <a:t>3.3.1.3 ICP</a:t>
            </a:r>
            <a:r>
              <a:rPr kumimoji="1" lang="zh-CN" altLang="en-US" sz="3200" dirty="0">
                <a:solidFill>
                  <a:srgbClr val="003300"/>
                </a:solidFill>
                <a:effectLst>
                  <a:outerShdw blurRad="38100" dist="38100" dir="2700000" algn="tl">
                    <a:srgbClr val="C0C0C0"/>
                  </a:outerShdw>
                </a:effectLst>
                <a:ea typeface="黑体" pitchFamily="49" charset="-122"/>
              </a:rPr>
              <a:t>的形成</a:t>
            </a:r>
            <a:endParaRPr kumimoji="1" lang="zh-CN" altLang="zh-CN" sz="3200" dirty="0">
              <a:solidFill>
                <a:srgbClr val="003300"/>
              </a:solidFill>
              <a:effectLst>
                <a:outerShdw blurRad="38100" dist="38100" dir="2700000" algn="tl">
                  <a:srgbClr val="C0C0C0"/>
                </a:outerShdw>
              </a:effectLst>
              <a:ea typeface="黑体" pitchFamily="49" charset="-122"/>
            </a:endParaRPr>
          </a:p>
        </p:txBody>
      </p:sp>
      <p:graphicFrame>
        <p:nvGraphicFramePr>
          <p:cNvPr id="15370" name="Object 10"/>
          <p:cNvGraphicFramePr>
            <a:graphicFrameLocks noChangeAspect="1"/>
          </p:cNvGraphicFramePr>
          <p:nvPr/>
        </p:nvGraphicFramePr>
        <p:xfrm>
          <a:off x="5867400" y="230188"/>
          <a:ext cx="3032125" cy="5940425"/>
        </p:xfrm>
        <a:graphic>
          <a:graphicData uri="http://schemas.openxmlformats.org/presentationml/2006/ole">
            <mc:AlternateContent xmlns:mc="http://schemas.openxmlformats.org/markup-compatibility/2006">
              <mc:Choice xmlns:v="urn:schemas-microsoft-com:vml" Requires="v">
                <p:oleObj name="BMP 图象" r:id="rId2" imgW="1876190" imgH="3677163" progId="Paint.Picture">
                  <p:embed/>
                </p:oleObj>
              </mc:Choice>
              <mc:Fallback>
                <p:oleObj name="BMP 图象" r:id="rId2" imgW="1876190" imgH="3677163" progId="Paint.Picture">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30188"/>
                        <a:ext cx="3032125" cy="59404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1" name="Text Box 11"/>
          <p:cNvSpPr txBox="1">
            <a:spLocks noChangeArrowheads="1"/>
          </p:cNvSpPr>
          <p:nvPr/>
        </p:nvSpPr>
        <p:spPr bwMode="auto">
          <a:xfrm>
            <a:off x="228600" y="1066800"/>
            <a:ext cx="57150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nSpc>
                <a:spcPct val="140000"/>
              </a:lnSpc>
              <a:defRPr/>
            </a:pPr>
            <a:r>
              <a:rPr kumimoji="1" lang="en-US" altLang="zh-CN" sz="2600" b="0" dirty="0">
                <a:latin typeface="Times New Roman" pitchFamily="18" charset="0"/>
                <a:ea typeface="黑体" pitchFamily="49" charset="-122"/>
              </a:rPr>
              <a:t> </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en-US" altLang="zh-CN" sz="2500" dirty="0">
                <a:solidFill>
                  <a:srgbClr val="000066"/>
                </a:solidFill>
                <a:effectLst>
                  <a:outerShdw blurRad="38100" dist="38100" dir="2700000" algn="tl">
                    <a:srgbClr val="C0C0C0"/>
                  </a:outerShdw>
                </a:effectLst>
                <a:ea typeface="黑体" pitchFamily="49" charset="-122"/>
              </a:rPr>
              <a:t>1</a:t>
            </a:r>
            <a:r>
              <a:rPr kumimoji="1" lang="zh-CN" altLang="en-US" sz="2500" dirty="0">
                <a:solidFill>
                  <a:srgbClr val="000066"/>
                </a:solidFill>
                <a:effectLst>
                  <a:outerShdw blurRad="38100" dist="38100" dir="2700000" algn="tl">
                    <a:srgbClr val="C0C0C0"/>
                  </a:outerShdw>
                </a:effectLst>
                <a:ea typeface="黑体" pitchFamily="49" charset="-122"/>
              </a:rPr>
              <a:t>）高频电流 </a:t>
            </a:r>
            <a:r>
              <a:rPr kumimoji="1" lang="en-US" altLang="zh-CN" sz="2500" dirty="0">
                <a:solidFill>
                  <a:srgbClr val="000066"/>
                </a:solidFill>
                <a:effectLst>
                  <a:outerShdw blurRad="38100" dist="38100" dir="2700000" algn="tl">
                    <a:srgbClr val="C0C0C0"/>
                  </a:outerShdw>
                </a:effectLst>
                <a:ea typeface="黑体" pitchFamily="49" charset="-122"/>
              </a:rPr>
              <a:t>I </a:t>
            </a:r>
            <a:r>
              <a:rPr kumimoji="1" lang="zh-CN" altLang="en-US" sz="2500" dirty="0">
                <a:solidFill>
                  <a:srgbClr val="000066"/>
                </a:solidFill>
                <a:effectLst>
                  <a:outerShdw blurRad="38100" dist="38100" dir="2700000" algn="tl">
                    <a:srgbClr val="C0C0C0"/>
                  </a:outerShdw>
                </a:effectLst>
                <a:ea typeface="黑体" pitchFamily="49" charset="-122"/>
              </a:rPr>
              <a:t>通过感应线圈产生交变磁场，触发，气体电离。</a:t>
            </a:r>
          </a:p>
          <a:p>
            <a:pPr>
              <a:lnSpc>
                <a:spcPct val="140000"/>
              </a:lnSpc>
              <a:defRPr/>
            </a:pPr>
            <a:r>
              <a:rPr kumimoji="1" lang="zh-CN" altLang="en-US" sz="2500" dirty="0">
                <a:solidFill>
                  <a:srgbClr val="000066"/>
                </a:solidFill>
                <a:effectLst>
                  <a:outerShdw blurRad="38100" dist="38100" dir="2700000" algn="tl">
                    <a:srgbClr val="C0C0C0"/>
                  </a:outerShdw>
                </a:effectLst>
                <a:ea typeface="黑体" pitchFamily="49" charset="-122"/>
              </a:rPr>
              <a:t>（</a:t>
            </a:r>
            <a:r>
              <a:rPr kumimoji="1" lang="en-US" altLang="zh-CN" sz="2500" dirty="0">
                <a:solidFill>
                  <a:srgbClr val="000066"/>
                </a:solidFill>
                <a:effectLst>
                  <a:outerShdw blurRad="38100" dist="38100" dir="2700000" algn="tl">
                    <a:srgbClr val="C0C0C0"/>
                  </a:outerShdw>
                </a:effectLst>
                <a:ea typeface="黑体" pitchFamily="49" charset="-122"/>
              </a:rPr>
              <a:t>2</a:t>
            </a:r>
            <a:r>
              <a:rPr kumimoji="1" lang="zh-CN" altLang="en-US" sz="2500" dirty="0">
                <a:solidFill>
                  <a:srgbClr val="000066"/>
                </a:solidFill>
                <a:effectLst>
                  <a:outerShdw blurRad="38100" dist="38100" dir="2700000" algn="tl">
                    <a:srgbClr val="C0C0C0"/>
                  </a:outerShdw>
                </a:effectLst>
                <a:ea typeface="黑体" pitchFamily="49" charset="-122"/>
              </a:rPr>
              <a:t>）在高频交流电场的作用下，带电粒子高速运动，碰撞，形成“雪崩”式放电，产生等离子体气流。</a:t>
            </a:r>
          </a:p>
          <a:p>
            <a:pPr>
              <a:lnSpc>
                <a:spcPct val="140000"/>
              </a:lnSpc>
              <a:defRPr/>
            </a:pPr>
            <a:r>
              <a:rPr kumimoji="1" lang="zh-CN" altLang="en-US" sz="2500" dirty="0">
                <a:solidFill>
                  <a:srgbClr val="000066"/>
                </a:solidFill>
                <a:effectLst>
                  <a:outerShdw blurRad="38100" dist="38100" dir="2700000" algn="tl">
                    <a:srgbClr val="C0C0C0"/>
                  </a:outerShdw>
                </a:effectLst>
                <a:ea typeface="黑体" pitchFamily="49" charset="-122"/>
              </a:rPr>
              <a:t>（</a:t>
            </a:r>
            <a:r>
              <a:rPr kumimoji="1" lang="en-US" altLang="zh-CN" sz="2500" dirty="0">
                <a:solidFill>
                  <a:srgbClr val="000066"/>
                </a:solidFill>
                <a:effectLst>
                  <a:outerShdw blurRad="38100" dist="38100" dir="2700000" algn="tl">
                    <a:srgbClr val="C0C0C0"/>
                  </a:outerShdw>
                </a:effectLst>
                <a:ea typeface="黑体" pitchFamily="49" charset="-122"/>
              </a:rPr>
              <a:t>3</a:t>
            </a:r>
            <a:r>
              <a:rPr kumimoji="1" lang="zh-CN" altLang="en-US" sz="2500" dirty="0">
                <a:solidFill>
                  <a:srgbClr val="000066"/>
                </a:solidFill>
                <a:effectLst>
                  <a:outerShdw blurRad="38100" dist="38100" dir="2700000" algn="tl">
                    <a:srgbClr val="C0C0C0"/>
                  </a:outerShdw>
                </a:effectLst>
                <a:ea typeface="黑体" pitchFamily="49" charset="-122"/>
              </a:rPr>
              <a:t>）在垂直于磁场方向将产生感应电流</a:t>
            </a:r>
            <a:r>
              <a:rPr kumimoji="1" lang="en-US" altLang="zh-CN"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000066"/>
                </a:solidFill>
                <a:effectLst>
                  <a:outerShdw blurRad="38100" dist="38100" dir="2700000" algn="tl">
                    <a:srgbClr val="C0C0C0"/>
                  </a:outerShdw>
                </a:effectLst>
                <a:ea typeface="黑体" pitchFamily="49" charset="-122"/>
              </a:rPr>
              <a:t>电阻小，电流大</a:t>
            </a:r>
            <a:r>
              <a:rPr kumimoji="1" lang="en-US" altLang="zh-CN"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000066"/>
                </a:solidFill>
                <a:effectLst>
                  <a:outerShdw blurRad="38100" dist="38100" dir="2700000" algn="tl">
                    <a:srgbClr val="C0C0C0"/>
                  </a:outerShdw>
                </a:effectLst>
                <a:ea typeface="黑体" pitchFamily="49" charset="-122"/>
              </a:rPr>
              <a:t>，高温。</a:t>
            </a:r>
          </a:p>
          <a:p>
            <a:pPr>
              <a:lnSpc>
                <a:spcPct val="140000"/>
              </a:lnSpc>
              <a:defRPr/>
            </a:pPr>
            <a:r>
              <a:rPr kumimoji="1" lang="zh-CN" altLang="en-US" sz="2500" dirty="0">
                <a:solidFill>
                  <a:srgbClr val="000066"/>
                </a:solidFill>
                <a:effectLst>
                  <a:outerShdw blurRad="38100" dist="38100" dir="2700000" algn="tl">
                    <a:srgbClr val="C0C0C0"/>
                  </a:outerShdw>
                </a:effectLst>
                <a:ea typeface="黑体" pitchFamily="49" charset="-122"/>
              </a:rPr>
              <a:t>（</a:t>
            </a:r>
            <a:r>
              <a:rPr kumimoji="1" lang="en-US" altLang="zh-CN" sz="2500" dirty="0">
                <a:solidFill>
                  <a:srgbClr val="000066"/>
                </a:solidFill>
                <a:effectLst>
                  <a:outerShdw blurRad="38100" dist="38100" dir="2700000" algn="tl">
                    <a:srgbClr val="C0C0C0"/>
                  </a:outerShdw>
                </a:effectLst>
                <a:ea typeface="黑体" pitchFamily="49" charset="-122"/>
              </a:rPr>
              <a:t>4</a:t>
            </a:r>
            <a:r>
              <a:rPr kumimoji="1" lang="zh-CN" altLang="en-US" sz="2500" dirty="0">
                <a:solidFill>
                  <a:srgbClr val="000066"/>
                </a:solidFill>
                <a:effectLst>
                  <a:outerShdw blurRad="38100" dist="38100" dir="2700000" algn="tl">
                    <a:srgbClr val="C0C0C0"/>
                  </a:outerShdw>
                </a:effectLst>
                <a:ea typeface="黑体" pitchFamily="49" charset="-122"/>
              </a:rPr>
              <a:t>）又将气体加热、电离，形成等离子体焰炬。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368">
                                            <p:txEl>
                                              <p:pRg st="0" end="0"/>
                                            </p:txEl>
                                          </p:spTgt>
                                        </p:tgtEl>
                                        <p:attrNameLst>
                                          <p:attrName>style.visibility</p:attrName>
                                        </p:attrNameLst>
                                      </p:cBhvr>
                                      <p:to>
                                        <p:strVal val="visible"/>
                                      </p:to>
                                    </p:set>
                                    <p:animEffect transition="in" filter="wipe(left)">
                                      <p:cBhvr>
                                        <p:cTn id="7" dur="500"/>
                                        <p:tgtEl>
                                          <p:spTgt spid="1536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5370"/>
                                        </p:tgtEl>
                                        <p:attrNameLst>
                                          <p:attrName>style.visibility</p:attrName>
                                        </p:attrNameLst>
                                      </p:cBhvr>
                                      <p:to>
                                        <p:strVal val="visible"/>
                                      </p:to>
                                    </p:set>
                                    <p:animEffect transition="in" filter="wipe(left)">
                                      <p:cBhvr>
                                        <p:cTn id="11" dur="500"/>
                                        <p:tgtEl>
                                          <p:spTgt spid="153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371">
                                            <p:txEl>
                                              <p:pRg st="0" end="0"/>
                                            </p:txEl>
                                          </p:spTgt>
                                        </p:tgtEl>
                                        <p:attrNameLst>
                                          <p:attrName>style.visibility</p:attrName>
                                        </p:attrNameLst>
                                      </p:cBhvr>
                                      <p:to>
                                        <p:strVal val="visible"/>
                                      </p:to>
                                    </p:set>
                                    <p:animEffect transition="in" filter="wipe(left)">
                                      <p:cBhvr>
                                        <p:cTn id="16" dur="500"/>
                                        <p:tgtEl>
                                          <p:spTgt spid="15371">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371">
                                            <p:txEl>
                                              <p:pRg st="1" end="1"/>
                                            </p:txEl>
                                          </p:spTgt>
                                        </p:tgtEl>
                                        <p:attrNameLst>
                                          <p:attrName>style.visibility</p:attrName>
                                        </p:attrNameLst>
                                      </p:cBhvr>
                                      <p:to>
                                        <p:strVal val="visible"/>
                                      </p:to>
                                    </p:set>
                                    <p:animEffect transition="in" filter="wipe(left)">
                                      <p:cBhvr>
                                        <p:cTn id="21" dur="500"/>
                                        <p:tgtEl>
                                          <p:spTgt spid="15371">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371">
                                            <p:txEl>
                                              <p:pRg st="2" end="2"/>
                                            </p:txEl>
                                          </p:spTgt>
                                        </p:tgtEl>
                                        <p:attrNameLst>
                                          <p:attrName>style.visibility</p:attrName>
                                        </p:attrNameLst>
                                      </p:cBhvr>
                                      <p:to>
                                        <p:strVal val="visible"/>
                                      </p:to>
                                    </p:set>
                                    <p:animEffect transition="in" filter="wipe(left)">
                                      <p:cBhvr>
                                        <p:cTn id="26" dur="500"/>
                                        <p:tgtEl>
                                          <p:spTgt spid="15371">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371">
                                            <p:txEl>
                                              <p:pRg st="3" end="3"/>
                                            </p:txEl>
                                          </p:spTgt>
                                        </p:tgtEl>
                                        <p:attrNameLst>
                                          <p:attrName>style.visibility</p:attrName>
                                        </p:attrNameLst>
                                      </p:cBhvr>
                                      <p:to>
                                        <p:strVal val="visible"/>
                                      </p:to>
                                    </p:set>
                                    <p:animEffect transition="in" filter="wipe(left)">
                                      <p:cBhvr>
                                        <p:cTn id="31" dur="500"/>
                                        <p:tgtEl>
                                          <p:spTgt spid="15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build="p" autoUpdateAnimBg="0" advAuto="0"/>
      <p:bldP spid="1537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ChangeArrowheads="1"/>
          </p:cNvSpPr>
          <p:nvPr/>
        </p:nvSpPr>
        <p:spPr bwMode="auto">
          <a:xfrm>
            <a:off x="533400" y="381000"/>
            <a:ext cx="45720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90000"/>
              </a:lnSpc>
              <a:defRPr/>
            </a:pPr>
            <a:r>
              <a:rPr kumimoji="1" lang="en-US" altLang="zh-CN" sz="3200" dirty="0">
                <a:solidFill>
                  <a:srgbClr val="003300"/>
                </a:solidFill>
                <a:effectLst>
                  <a:outerShdw blurRad="38100" dist="38100" dir="2700000" algn="tl">
                    <a:srgbClr val="C0C0C0"/>
                  </a:outerShdw>
                </a:effectLst>
                <a:ea typeface="黑体" pitchFamily="49" charset="-122"/>
              </a:rPr>
              <a:t>3.3.1.4 ICP</a:t>
            </a:r>
            <a:r>
              <a:rPr kumimoji="1" lang="zh-CN" altLang="en-US" sz="3200" dirty="0">
                <a:solidFill>
                  <a:srgbClr val="003300"/>
                </a:solidFill>
                <a:effectLst>
                  <a:outerShdw blurRad="38100" dist="38100" dir="2700000" algn="tl">
                    <a:srgbClr val="C0C0C0"/>
                  </a:outerShdw>
                </a:effectLst>
                <a:ea typeface="黑体" pitchFamily="49" charset="-122"/>
              </a:rPr>
              <a:t>的分析特性</a:t>
            </a:r>
          </a:p>
        </p:txBody>
      </p:sp>
      <p:sp>
        <p:nvSpPr>
          <p:cNvPr id="52230" name="Text Box 6"/>
          <p:cNvSpPr txBox="1">
            <a:spLocks noChangeArrowheads="1"/>
          </p:cNvSpPr>
          <p:nvPr/>
        </p:nvSpPr>
        <p:spPr bwMode="auto">
          <a:xfrm>
            <a:off x="304800" y="1143000"/>
            <a:ext cx="84582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defRPr/>
            </a:pP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1</a:t>
            </a:r>
            <a:r>
              <a:rPr kumimoji="1" lang="zh-CN" altLang="en-US" sz="2400" dirty="0">
                <a:solidFill>
                  <a:srgbClr val="000066"/>
                </a:solidFill>
                <a:effectLst>
                  <a:outerShdw blurRad="38100" dist="38100" dir="2700000" algn="tl">
                    <a:srgbClr val="C0C0C0"/>
                  </a:outerShdw>
                </a:effectLst>
                <a:ea typeface="黑体" pitchFamily="49" charset="-122"/>
              </a:rPr>
              <a:t>）</a:t>
            </a:r>
            <a:r>
              <a:rPr kumimoji="1" lang="zh-CN" altLang="en-US" sz="2400" dirty="0">
                <a:solidFill>
                  <a:srgbClr val="990000"/>
                </a:solidFill>
                <a:latin typeface="黑体" pitchFamily="49" charset="-122"/>
                <a:ea typeface="黑体" pitchFamily="49" charset="-122"/>
              </a:rPr>
              <a:t>温度高，惰性气氛</a:t>
            </a:r>
            <a:r>
              <a:rPr kumimoji="1" lang="zh-CN" altLang="en-US" sz="2400" dirty="0">
                <a:solidFill>
                  <a:srgbClr val="000066"/>
                </a:solidFill>
                <a:effectLst>
                  <a:outerShdw blurRad="38100" dist="38100" dir="2700000" algn="tl">
                    <a:srgbClr val="C0C0C0"/>
                  </a:outerShdw>
                </a:effectLst>
                <a:ea typeface="黑体" pitchFamily="49" charset="-122"/>
              </a:rPr>
              <a:t>，有利于难熔化合物的分解和元素激发，有很高的灵敏度和稳定性。</a:t>
            </a:r>
          </a:p>
          <a:p>
            <a:pPr algn="just">
              <a:lnSpc>
                <a:spcPct val="140000"/>
              </a:lnSpc>
              <a:defRPr/>
            </a:pP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2</a:t>
            </a:r>
            <a:r>
              <a:rPr kumimoji="1" lang="zh-CN" altLang="en-US" sz="2400" dirty="0">
                <a:solidFill>
                  <a:srgbClr val="000066"/>
                </a:solidFill>
                <a:effectLst>
                  <a:outerShdw blurRad="38100" dist="38100" dir="2700000" algn="tl">
                    <a:srgbClr val="C0C0C0"/>
                  </a:outerShdw>
                </a:effectLst>
                <a:ea typeface="黑体" pitchFamily="49" charset="-122"/>
              </a:rPr>
              <a:t>）具有“</a:t>
            </a:r>
            <a:r>
              <a:rPr kumimoji="1" lang="zh-CN" altLang="en-US" sz="2400" dirty="0">
                <a:solidFill>
                  <a:srgbClr val="990000"/>
                </a:solidFill>
                <a:latin typeface="黑体" pitchFamily="49" charset="-122"/>
                <a:ea typeface="黑体" pitchFamily="49" charset="-122"/>
              </a:rPr>
              <a:t>趋肤效应</a:t>
            </a:r>
            <a:r>
              <a:rPr kumimoji="1" lang="zh-CN" altLang="en-US" sz="2400" dirty="0">
                <a:solidFill>
                  <a:srgbClr val="000066"/>
                </a:solidFill>
                <a:effectLst>
                  <a:outerShdw blurRad="38100" dist="38100" dir="2700000" algn="tl">
                    <a:srgbClr val="C0C0C0"/>
                  </a:outerShdw>
                </a:effectLst>
                <a:ea typeface="黑体" pitchFamily="49" charset="-122"/>
              </a:rPr>
              <a:t>”。表面温度高，轴心温度低，中心进样，稳定性高，有效消除自吸现象。</a:t>
            </a:r>
          </a:p>
          <a:p>
            <a:pPr algn="just">
              <a:lnSpc>
                <a:spcPct val="140000"/>
              </a:lnSpc>
              <a:defRPr/>
            </a:pP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3</a:t>
            </a:r>
            <a:r>
              <a:rPr kumimoji="1" lang="zh-CN" altLang="en-US" sz="2400" dirty="0">
                <a:solidFill>
                  <a:srgbClr val="000066"/>
                </a:solidFill>
                <a:effectLst>
                  <a:outerShdw blurRad="38100" dist="38100" dir="2700000" algn="tl">
                    <a:srgbClr val="C0C0C0"/>
                  </a:outerShdw>
                </a:effectLst>
                <a:ea typeface="黑体" pitchFamily="49" charset="-122"/>
              </a:rPr>
              <a:t>）</a:t>
            </a:r>
            <a:r>
              <a:rPr kumimoji="1" lang="zh-CN" altLang="en-US" sz="2400" dirty="0">
                <a:solidFill>
                  <a:srgbClr val="990000"/>
                </a:solidFill>
                <a:latin typeface="黑体" pitchFamily="49" charset="-122"/>
                <a:ea typeface="黑体" pitchFamily="49" charset="-122"/>
              </a:rPr>
              <a:t>线性范围宽</a:t>
            </a:r>
            <a:r>
              <a:rPr kumimoji="1" lang="zh-CN" altLang="en-US" sz="2400" dirty="0">
                <a:solidFill>
                  <a:srgbClr val="000066"/>
                </a:solidFill>
                <a:effectLst>
                  <a:outerShdw blurRad="38100" dist="38100" dir="2700000" algn="tl">
                    <a:srgbClr val="C0C0C0"/>
                  </a:outerShdw>
                </a:effectLst>
                <a:ea typeface="黑体" pitchFamily="49" charset="-122"/>
              </a:rPr>
              <a:t>。 </a:t>
            </a:r>
            <a:r>
              <a:rPr kumimoji="1" lang="en-US" altLang="zh-CN" sz="2400" dirty="0" err="1">
                <a:solidFill>
                  <a:srgbClr val="000066"/>
                </a:solidFill>
                <a:effectLst>
                  <a:outerShdw blurRad="38100" dist="38100" dir="2700000" algn="tl">
                    <a:srgbClr val="C0C0C0"/>
                  </a:outerShdw>
                </a:effectLst>
                <a:ea typeface="黑体" pitchFamily="49" charset="-122"/>
              </a:rPr>
              <a:t>Ar</a:t>
            </a:r>
            <a:r>
              <a:rPr kumimoji="1" lang="zh-CN" altLang="en-US" sz="2400" dirty="0">
                <a:solidFill>
                  <a:srgbClr val="000066"/>
                </a:solidFill>
                <a:effectLst>
                  <a:outerShdw blurRad="38100" dist="38100" dir="2700000" algn="tl">
                    <a:srgbClr val="C0C0C0"/>
                  </a:outerShdw>
                </a:effectLst>
                <a:ea typeface="黑体" pitchFamily="49" charset="-122"/>
              </a:rPr>
              <a:t>气体产生的背景干扰小。</a:t>
            </a:r>
          </a:p>
          <a:p>
            <a:pPr algn="just">
              <a:lnSpc>
                <a:spcPct val="140000"/>
              </a:lnSpc>
              <a:defRPr/>
            </a:pP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4</a:t>
            </a: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ICP</a:t>
            </a:r>
            <a:r>
              <a:rPr kumimoji="1" lang="zh-CN" altLang="en-US" sz="2400" dirty="0">
                <a:solidFill>
                  <a:srgbClr val="000066"/>
                </a:solidFill>
                <a:effectLst>
                  <a:outerShdw blurRad="38100" dist="38100" dir="2700000" algn="tl">
                    <a:srgbClr val="C0C0C0"/>
                  </a:outerShdw>
                </a:effectLst>
                <a:ea typeface="黑体" pitchFamily="49" charset="-122"/>
              </a:rPr>
              <a:t>中电子密度大，碱金属电离影响小。</a:t>
            </a:r>
          </a:p>
          <a:p>
            <a:pPr algn="just" eaLnBrk="1" hangingPunct="1">
              <a:defRPr/>
            </a:pP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5</a:t>
            </a:r>
            <a:r>
              <a:rPr kumimoji="1" lang="zh-CN" altLang="en-US" sz="2400" dirty="0">
                <a:solidFill>
                  <a:srgbClr val="000066"/>
                </a:solidFill>
                <a:effectLst>
                  <a:outerShdw blurRad="38100" dist="38100" dir="2700000" algn="tl">
                    <a:srgbClr val="C0C0C0"/>
                  </a:outerShdw>
                </a:effectLst>
                <a:ea typeface="黑体" pitchFamily="49" charset="-122"/>
              </a:rPr>
              <a:t>）</a:t>
            </a:r>
            <a:r>
              <a:rPr kumimoji="1" lang="zh-CN" altLang="en-US" sz="2400" dirty="0">
                <a:solidFill>
                  <a:srgbClr val="990000"/>
                </a:solidFill>
                <a:latin typeface="黑体" pitchFamily="49" charset="-122"/>
                <a:ea typeface="黑体" pitchFamily="49" charset="-122"/>
              </a:rPr>
              <a:t>精密度高</a:t>
            </a:r>
            <a:r>
              <a:rPr kumimoji="1" lang="zh-CN" altLang="en-US" sz="2400" dirty="0">
                <a:solidFill>
                  <a:srgbClr val="000066"/>
                </a:solidFill>
                <a:effectLst>
                  <a:outerShdw blurRad="38100" dist="38100" dir="2700000" algn="tl">
                    <a:srgbClr val="C0C0C0"/>
                  </a:outerShdw>
                </a:effectLst>
                <a:ea typeface="黑体" pitchFamily="49" charset="-122"/>
              </a:rPr>
              <a:t>，可达＜</a:t>
            </a:r>
            <a:r>
              <a:rPr kumimoji="1" lang="en-US" altLang="zh-CN" sz="2400" dirty="0">
                <a:solidFill>
                  <a:srgbClr val="000066"/>
                </a:solidFill>
                <a:effectLst>
                  <a:outerShdw blurRad="38100" dist="38100" dir="2700000" algn="tl">
                    <a:srgbClr val="C0C0C0"/>
                  </a:outerShdw>
                </a:effectLst>
                <a:ea typeface="黑体" pitchFamily="49" charset="-122"/>
              </a:rPr>
              <a:t>1</a:t>
            </a:r>
            <a:r>
              <a:rPr kumimoji="1" lang="zh-CN" altLang="en-US" sz="2400" dirty="0">
                <a:solidFill>
                  <a:srgbClr val="000066"/>
                </a:solidFill>
                <a:effectLst>
                  <a:outerShdw blurRad="38100" dist="38100" dir="2700000" algn="tl">
                    <a:srgbClr val="C0C0C0"/>
                  </a:outerShdw>
                </a:effectLst>
                <a:ea typeface="黑体" pitchFamily="49" charset="-122"/>
              </a:rPr>
              <a:t>％。</a:t>
            </a:r>
          </a:p>
          <a:p>
            <a:pPr algn="just" eaLnBrk="1" hangingPunct="1">
              <a:defRPr/>
            </a:pPr>
            <a:r>
              <a:rPr kumimoji="1" lang="zh-CN" altLang="en-US" sz="2400" dirty="0">
                <a:solidFill>
                  <a:srgbClr val="000066"/>
                </a:solidFill>
                <a:effectLst>
                  <a:outerShdw blurRad="38100" dist="38100" dir="2700000" algn="tl">
                    <a:srgbClr val="C0C0C0"/>
                  </a:outerShdw>
                </a:effectLst>
                <a:ea typeface="黑体" pitchFamily="49" charset="-122"/>
              </a:rPr>
              <a:t>（</a:t>
            </a:r>
            <a:r>
              <a:rPr kumimoji="1" lang="en-US" altLang="zh-CN" sz="2400" dirty="0">
                <a:solidFill>
                  <a:srgbClr val="000066"/>
                </a:solidFill>
                <a:effectLst>
                  <a:outerShdw blurRad="38100" dist="38100" dir="2700000" algn="tl">
                    <a:srgbClr val="C0C0C0"/>
                  </a:outerShdw>
                </a:effectLst>
                <a:ea typeface="黑体" pitchFamily="49" charset="-122"/>
              </a:rPr>
              <a:t>6</a:t>
            </a:r>
            <a:r>
              <a:rPr kumimoji="1" lang="zh-CN" altLang="en-US" sz="2400" dirty="0">
                <a:solidFill>
                  <a:srgbClr val="000066"/>
                </a:solidFill>
                <a:effectLst>
                  <a:outerShdw blurRad="38100" dist="38100" dir="2700000" algn="tl">
                    <a:srgbClr val="C0C0C0"/>
                  </a:outerShdw>
                </a:effectLst>
                <a:ea typeface="黑体" pitchFamily="49" charset="-122"/>
              </a:rPr>
              <a:t>）光谱背景一般较小和多元素同时测定。</a:t>
            </a:r>
          </a:p>
          <a:p>
            <a:pPr algn="just">
              <a:lnSpc>
                <a:spcPct val="140000"/>
              </a:lnSpc>
              <a:defRPr/>
            </a:pPr>
            <a:endParaRPr kumimoji="1" lang="en-US" altLang="zh-CN" sz="2400" dirty="0">
              <a:solidFill>
                <a:srgbClr val="990000"/>
              </a:solidFill>
              <a:latin typeface="黑体" pitchFamily="49" charset="-122"/>
              <a:ea typeface="黑体" pitchFamily="49" charset="-122"/>
            </a:endParaRPr>
          </a:p>
          <a:p>
            <a:pPr algn="just">
              <a:lnSpc>
                <a:spcPct val="140000"/>
              </a:lnSpc>
              <a:defRPr/>
            </a:pPr>
            <a:r>
              <a:rPr kumimoji="1" lang="zh-CN" altLang="en-US" sz="2400" dirty="0">
                <a:solidFill>
                  <a:srgbClr val="990000"/>
                </a:solidFill>
                <a:latin typeface="黑体" pitchFamily="49" charset="-122"/>
                <a:ea typeface="黑体" pitchFamily="49" charset="-122"/>
              </a:rPr>
              <a:t>不足之处</a:t>
            </a:r>
            <a:r>
              <a:rPr kumimoji="1" lang="zh-CN" altLang="en-US" sz="2400" dirty="0">
                <a:solidFill>
                  <a:srgbClr val="000066"/>
                </a:solidFill>
                <a:effectLst>
                  <a:outerShdw blurRad="38100" dist="38100" dir="2700000" algn="tl">
                    <a:srgbClr val="C0C0C0"/>
                  </a:outerShdw>
                </a:effectLst>
                <a:ea typeface="黑体" pitchFamily="49" charset="-122"/>
              </a:rPr>
              <a:t>：非金属测定的灵敏度低，仪器昂贵，操作费用高。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animEffect transition="in" filter="wipe(left)">
                                      <p:cBhvr>
                                        <p:cTn id="7" dur="500"/>
                                        <p:tgtEl>
                                          <p:spTgt spid="522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30">
                                            <p:txEl>
                                              <p:pRg st="0" end="0"/>
                                            </p:txEl>
                                          </p:spTgt>
                                        </p:tgtEl>
                                        <p:attrNameLst>
                                          <p:attrName>style.visibility</p:attrName>
                                        </p:attrNameLst>
                                      </p:cBhvr>
                                      <p:to>
                                        <p:strVal val="visible"/>
                                      </p:to>
                                    </p:set>
                                    <p:animEffect transition="in" filter="wipe(left)">
                                      <p:cBhvr>
                                        <p:cTn id="12" dur="500"/>
                                        <p:tgtEl>
                                          <p:spTgt spid="522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0">
                                            <p:txEl>
                                              <p:pRg st="1" end="1"/>
                                            </p:txEl>
                                          </p:spTgt>
                                        </p:tgtEl>
                                        <p:attrNameLst>
                                          <p:attrName>style.visibility</p:attrName>
                                        </p:attrNameLst>
                                      </p:cBhvr>
                                      <p:to>
                                        <p:strVal val="visible"/>
                                      </p:to>
                                    </p:set>
                                    <p:animEffect transition="in" filter="wipe(left)">
                                      <p:cBhvr>
                                        <p:cTn id="17" dur="500"/>
                                        <p:tgtEl>
                                          <p:spTgt spid="522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0">
                                            <p:txEl>
                                              <p:pRg st="2" end="2"/>
                                            </p:txEl>
                                          </p:spTgt>
                                        </p:tgtEl>
                                        <p:attrNameLst>
                                          <p:attrName>style.visibility</p:attrName>
                                        </p:attrNameLst>
                                      </p:cBhvr>
                                      <p:to>
                                        <p:strVal val="visible"/>
                                      </p:to>
                                    </p:set>
                                    <p:animEffect transition="in" filter="wipe(left)">
                                      <p:cBhvr>
                                        <p:cTn id="22" dur="500"/>
                                        <p:tgtEl>
                                          <p:spTgt spid="522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0">
                                            <p:txEl>
                                              <p:pRg st="3" end="3"/>
                                            </p:txEl>
                                          </p:spTgt>
                                        </p:tgtEl>
                                        <p:attrNameLst>
                                          <p:attrName>style.visibility</p:attrName>
                                        </p:attrNameLst>
                                      </p:cBhvr>
                                      <p:to>
                                        <p:strVal val="visible"/>
                                      </p:to>
                                    </p:set>
                                    <p:animEffect transition="in" filter="wipe(left)">
                                      <p:cBhvr>
                                        <p:cTn id="27" dur="500"/>
                                        <p:tgtEl>
                                          <p:spTgt spid="5223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230">
                                            <p:txEl>
                                              <p:pRg st="4" end="4"/>
                                            </p:txEl>
                                          </p:spTgt>
                                        </p:tgtEl>
                                        <p:attrNameLst>
                                          <p:attrName>style.visibility</p:attrName>
                                        </p:attrNameLst>
                                      </p:cBhvr>
                                      <p:to>
                                        <p:strVal val="visible"/>
                                      </p:to>
                                    </p:set>
                                    <p:animEffect transition="in" filter="wipe(left)">
                                      <p:cBhvr>
                                        <p:cTn id="32" dur="500"/>
                                        <p:tgtEl>
                                          <p:spTgt spid="52230">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0">
                                            <p:txEl>
                                              <p:pRg st="5" end="5"/>
                                            </p:txEl>
                                          </p:spTgt>
                                        </p:tgtEl>
                                        <p:attrNameLst>
                                          <p:attrName>style.visibility</p:attrName>
                                        </p:attrNameLst>
                                      </p:cBhvr>
                                      <p:to>
                                        <p:strVal val="visible"/>
                                      </p:to>
                                    </p:set>
                                    <p:animEffect transition="in" filter="wipe(left)">
                                      <p:cBhvr>
                                        <p:cTn id="37" dur="500"/>
                                        <p:tgtEl>
                                          <p:spTgt spid="52230">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230">
                                            <p:txEl>
                                              <p:pRg st="7" end="7"/>
                                            </p:txEl>
                                          </p:spTgt>
                                        </p:tgtEl>
                                        <p:attrNameLst>
                                          <p:attrName>style.visibility</p:attrName>
                                        </p:attrNameLst>
                                      </p:cBhvr>
                                      <p:to>
                                        <p:strVal val="visible"/>
                                      </p:to>
                                    </p:set>
                                    <p:animEffect transition="in" filter="wipe(left)">
                                      <p:cBhvr>
                                        <p:cTn id="42" dur="500"/>
                                        <p:tgtEl>
                                          <p:spTgt spid="522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autoUpdateAnimBg="0" advAuto="0"/>
      <p:bldP spid="52230"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nvSpPr>
        <p:spPr bwMode="auto">
          <a:xfrm>
            <a:off x="533400" y="1828800"/>
            <a:ext cx="70104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nSpc>
                <a:spcPct val="130000"/>
              </a:lnSpc>
            </a:pPr>
            <a:endParaRPr kumimoji="1" lang="en-US" altLang="zh-CN" sz="2400">
              <a:solidFill>
                <a:srgbClr val="990000"/>
              </a:solidFill>
              <a:ea typeface="仿宋_GB2312" pitchFamily="49" charset="-122"/>
            </a:endParaRPr>
          </a:p>
          <a:p>
            <a:pPr>
              <a:lnSpc>
                <a:spcPct val="130000"/>
              </a:lnSpc>
            </a:pPr>
            <a:endParaRPr kumimoji="1" lang="en-US" altLang="zh-CN" sz="2400">
              <a:solidFill>
                <a:srgbClr val="990000"/>
              </a:solidFill>
              <a:ea typeface="仿宋_GB2312" pitchFamily="49" charset="-122"/>
            </a:endParaRPr>
          </a:p>
        </p:txBody>
      </p:sp>
      <p:sp>
        <p:nvSpPr>
          <p:cNvPr id="23555" name="Text Box 8"/>
          <p:cNvSpPr txBox="1">
            <a:spLocks noChangeArrowheads="1"/>
          </p:cNvSpPr>
          <p:nvPr/>
        </p:nvSpPr>
        <p:spPr bwMode="auto">
          <a:xfrm>
            <a:off x="609600" y="381000"/>
            <a:ext cx="8077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defRPr/>
            </a:pPr>
            <a:r>
              <a:rPr kumimoji="1" lang="en-US" altLang="zh-CN" sz="2800" dirty="0">
                <a:solidFill>
                  <a:srgbClr val="003300"/>
                </a:solidFill>
                <a:effectLst>
                  <a:outerShdw blurRad="38100" dist="38100" dir="2700000" algn="tl">
                    <a:srgbClr val="C0C0C0"/>
                  </a:outerShdw>
                </a:effectLst>
                <a:ea typeface="黑体" pitchFamily="49" charset="-122"/>
              </a:rPr>
              <a:t>3.3.2 </a:t>
            </a:r>
            <a:r>
              <a:rPr kumimoji="1" lang="zh-CN" altLang="en-US" sz="2800" dirty="0">
                <a:solidFill>
                  <a:srgbClr val="003300"/>
                </a:solidFill>
                <a:effectLst>
                  <a:outerShdw blurRad="38100" dist="38100" dir="2700000" algn="tl">
                    <a:srgbClr val="C0C0C0"/>
                  </a:outerShdw>
                </a:effectLst>
                <a:ea typeface="黑体" pitchFamily="49" charset="-122"/>
              </a:rPr>
              <a:t>光谱仪（分光系统、检测系统、记录系统）</a:t>
            </a:r>
          </a:p>
          <a:p>
            <a:pPr algn="just" eaLnBrk="1" hangingPunct="1">
              <a:defRPr/>
            </a:pPr>
            <a:br>
              <a:rPr lang="zh-CN" altLang="en-US" sz="2000" dirty="0">
                <a:latin typeface="仿宋_GB2312" pitchFamily="49" charset="-122"/>
                <a:ea typeface="仿宋_GB2312" pitchFamily="49" charset="-122"/>
              </a:rPr>
            </a:br>
            <a:r>
              <a:rPr lang="zh-CN" altLang="en-US" sz="2000" dirty="0">
                <a:ea typeface="仿宋_GB2312" pitchFamily="49" charset="-122"/>
              </a:rPr>
              <a:t>    </a:t>
            </a:r>
            <a:r>
              <a:rPr lang="zh-CN" altLang="en-US" sz="2000" dirty="0">
                <a:latin typeface="仿宋_GB2312" pitchFamily="49" charset="-122"/>
                <a:ea typeface="仿宋_GB2312" pitchFamily="49" charset="-122"/>
              </a:rPr>
              <a:t>  </a:t>
            </a:r>
            <a:r>
              <a:rPr kumimoji="1" lang="zh-CN" altLang="en-US" sz="2400" dirty="0">
                <a:solidFill>
                  <a:srgbClr val="000066"/>
                </a:solidFill>
                <a:effectLst>
                  <a:outerShdw blurRad="38100" dist="38100" dir="2700000" algn="tl">
                    <a:srgbClr val="C0C0C0"/>
                  </a:outerShdw>
                </a:effectLst>
                <a:ea typeface="黑体" pitchFamily="49" charset="-122"/>
              </a:rPr>
              <a:t>光谱仪的作用是将样品在激发光源中受激发而发射出来的含各种波长谱线的复合光，经色散后得到按波长顺序排列的光谱，并进行光谱的记录或检测。</a:t>
            </a:r>
            <a:endParaRPr kumimoji="1" lang="en-US" altLang="zh-CN" sz="2400" dirty="0">
              <a:solidFill>
                <a:srgbClr val="000066"/>
              </a:solidFill>
              <a:effectLst>
                <a:outerShdw blurRad="38100" dist="38100" dir="2700000" algn="tl">
                  <a:srgbClr val="C0C0C0"/>
                </a:outerShdw>
              </a:effectLst>
              <a:ea typeface="黑体" pitchFamily="49" charset="-122"/>
            </a:endParaRPr>
          </a:p>
          <a:p>
            <a:pPr eaLnBrk="1" hangingPunct="1">
              <a:defRPr/>
            </a:pPr>
            <a:endParaRPr kumimoji="1" lang="en-US" altLang="zh-CN" sz="2400" dirty="0">
              <a:solidFill>
                <a:srgbClr val="000066"/>
              </a:solidFill>
              <a:effectLst>
                <a:outerShdw blurRad="38100" dist="38100" dir="2700000" algn="tl">
                  <a:srgbClr val="C0C0C0"/>
                </a:outerShdw>
              </a:effectLst>
              <a:ea typeface="黑体" pitchFamily="49" charset="-122"/>
            </a:endParaRPr>
          </a:p>
          <a:p>
            <a:pPr eaLnBrk="1" hangingPunct="1">
              <a:defRPr/>
            </a:pPr>
            <a:r>
              <a:rPr kumimoji="1" lang="en-US" altLang="zh-CN" sz="2400" dirty="0">
                <a:solidFill>
                  <a:srgbClr val="000066"/>
                </a:solidFill>
                <a:effectLst>
                  <a:outerShdw blurRad="38100" dist="38100" dir="2700000" algn="tl">
                    <a:srgbClr val="C0C0C0"/>
                  </a:outerShdw>
                </a:effectLst>
                <a:ea typeface="黑体" pitchFamily="49" charset="-122"/>
              </a:rPr>
              <a:t>3.3.2.1 </a:t>
            </a:r>
            <a:r>
              <a:rPr kumimoji="1" lang="zh-CN" altLang="en-US" sz="2400" dirty="0">
                <a:solidFill>
                  <a:srgbClr val="000066"/>
                </a:solidFill>
                <a:effectLst>
                  <a:outerShdw blurRad="38100" dist="38100" dir="2700000" algn="tl">
                    <a:srgbClr val="C0C0C0"/>
                  </a:outerShdw>
                </a:effectLst>
                <a:ea typeface="黑体" pitchFamily="49" charset="-122"/>
              </a:rPr>
              <a:t>按检测方式分类：</a:t>
            </a:r>
            <a:r>
              <a:rPr kumimoji="1" lang="zh-CN" altLang="en-US" sz="2400" dirty="0">
                <a:solidFill>
                  <a:srgbClr val="990000"/>
                </a:solidFill>
                <a:latin typeface="黑体" pitchFamily="49" charset="-122"/>
                <a:ea typeface="黑体" pitchFamily="49" charset="-122"/>
              </a:rPr>
              <a:t>看谱法，摄谱法和光电法</a:t>
            </a:r>
            <a:r>
              <a:rPr kumimoji="1" lang="zh-CN" altLang="en-US" sz="2400" dirty="0">
                <a:solidFill>
                  <a:srgbClr val="000066"/>
                </a:solidFill>
                <a:effectLst>
                  <a:outerShdw blurRad="38100" dist="38100" dir="2700000" algn="tl">
                    <a:srgbClr val="C0C0C0"/>
                  </a:outerShdw>
                </a:effectLst>
                <a:ea typeface="黑体" pitchFamily="49" charset="-122"/>
              </a:rPr>
              <a:t>。</a:t>
            </a:r>
          </a:p>
        </p:txBody>
      </p:sp>
      <p:graphicFrame>
        <p:nvGraphicFramePr>
          <p:cNvPr id="2" name="对象 1"/>
          <p:cNvGraphicFramePr>
            <a:graphicFrameLocks noChangeAspect="1"/>
          </p:cNvGraphicFramePr>
          <p:nvPr/>
        </p:nvGraphicFramePr>
        <p:xfrm>
          <a:off x="1905000" y="3276600"/>
          <a:ext cx="5230813" cy="3436938"/>
        </p:xfrm>
        <a:graphic>
          <a:graphicData uri="http://schemas.openxmlformats.org/presentationml/2006/ole">
            <mc:AlternateContent xmlns:mc="http://schemas.openxmlformats.org/markup-compatibility/2006">
              <mc:Choice xmlns:v="urn:schemas-microsoft-com:vml" Requires="v">
                <p:oleObj name="BMP 图象" r:id="rId2" imgW="4638095" imgH="3296110" progId="PBrush">
                  <p:embed/>
                </p:oleObj>
              </mc:Choice>
              <mc:Fallback>
                <p:oleObj name="BMP 图象" r:id="rId2" imgW="4638095" imgH="3296110" progId="PBrush">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b="7515"/>
                      <a:stretch>
                        <a:fillRect/>
                      </a:stretch>
                    </p:blipFill>
                    <p:spPr bwMode="auto">
                      <a:xfrm>
                        <a:off x="1905000" y="3276600"/>
                        <a:ext cx="5230813" cy="3436938"/>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762000" y="914400"/>
            <a:ext cx="7772400" cy="479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sz="2400" dirty="0">
                <a:solidFill>
                  <a:srgbClr val="990000"/>
                </a:solidFill>
                <a:latin typeface="黑体" pitchFamily="49" charset="-122"/>
                <a:ea typeface="黑体" pitchFamily="49" charset="-122"/>
              </a:rPr>
              <a:t>看谱法</a:t>
            </a:r>
            <a:r>
              <a:rPr kumimoji="1" lang="en-US" altLang="zh-CN" sz="2400" dirty="0">
                <a:solidFill>
                  <a:srgbClr val="990000"/>
                </a:solidFill>
                <a:latin typeface="黑体" pitchFamily="49" charset="-122"/>
                <a:ea typeface="黑体" pitchFamily="49" charset="-122"/>
              </a:rPr>
              <a:t>:</a:t>
            </a:r>
          </a:p>
          <a:p>
            <a:pPr algn="just">
              <a:defRPr/>
            </a:pPr>
            <a:r>
              <a:rPr kumimoji="1" lang="en-US" altLang="zh-CN" sz="2400" dirty="0">
                <a:latin typeface="仿宋_GB2312" pitchFamily="49" charset="-122"/>
                <a:ea typeface="仿宋_GB2312" pitchFamily="49" charset="-122"/>
              </a:rPr>
              <a:t>   </a:t>
            </a:r>
            <a:r>
              <a:rPr kumimoji="1" lang="zh-CN" altLang="en-US" sz="2400" dirty="0">
                <a:solidFill>
                  <a:srgbClr val="000066"/>
                </a:solidFill>
                <a:effectLst>
                  <a:outerShdw blurRad="38100" dist="38100" dir="2700000" algn="tl">
                    <a:srgbClr val="C0C0C0"/>
                  </a:outerShdw>
                </a:effectLst>
                <a:ea typeface="黑体" pitchFamily="49" charset="-122"/>
              </a:rPr>
              <a:t>进行定性和半定量分析，方法限制在</a:t>
            </a:r>
            <a:r>
              <a:rPr kumimoji="1" lang="en-US" altLang="zh-CN" sz="2400" dirty="0">
                <a:solidFill>
                  <a:srgbClr val="000066"/>
                </a:solidFill>
                <a:effectLst>
                  <a:outerShdw blurRad="38100" dist="38100" dir="2700000" algn="tl">
                    <a:srgbClr val="C0C0C0"/>
                  </a:outerShdw>
                </a:effectLst>
                <a:ea typeface="黑体" pitchFamily="49" charset="-122"/>
              </a:rPr>
              <a:t>390-760nm</a:t>
            </a:r>
            <a:r>
              <a:rPr kumimoji="1" lang="zh-CN" altLang="en-US" sz="2400" dirty="0">
                <a:solidFill>
                  <a:srgbClr val="000066"/>
                </a:solidFill>
                <a:effectLst>
                  <a:outerShdw blurRad="38100" dist="38100" dir="2700000" algn="tl">
                    <a:srgbClr val="C0C0C0"/>
                  </a:outerShdw>
                </a:effectLst>
                <a:ea typeface="黑体" pitchFamily="49" charset="-122"/>
              </a:rPr>
              <a:t>可见光区。</a:t>
            </a:r>
          </a:p>
          <a:p>
            <a:pPr algn="just">
              <a:defRPr/>
            </a:pPr>
            <a:r>
              <a:rPr kumimoji="1" lang="zh-CN" altLang="en-US" sz="2400" dirty="0">
                <a:solidFill>
                  <a:srgbClr val="990000"/>
                </a:solidFill>
                <a:latin typeface="黑体" pitchFamily="49" charset="-122"/>
                <a:ea typeface="黑体" pitchFamily="49" charset="-122"/>
              </a:rPr>
              <a:t>摄谱法：</a:t>
            </a:r>
          </a:p>
          <a:p>
            <a:pPr algn="just">
              <a:spcBef>
                <a:spcPct val="20000"/>
              </a:spcBef>
              <a:buClr>
                <a:schemeClr val="accent1"/>
              </a:buClr>
              <a:buSzPct val="70000"/>
              <a:buFont typeface="Monotype Sorts" charset="2"/>
              <a:buNone/>
              <a:defRPr/>
            </a:pPr>
            <a:r>
              <a:rPr kumimoji="1" lang="zh-CN" altLang="en-US" sz="2400" dirty="0">
                <a:ea typeface="仿宋_GB2312" pitchFamily="49" charset="-122"/>
              </a:rPr>
              <a:t>       </a:t>
            </a:r>
            <a:r>
              <a:rPr kumimoji="1" lang="zh-CN" altLang="en-US" sz="2400" dirty="0">
                <a:solidFill>
                  <a:srgbClr val="000066"/>
                </a:solidFill>
                <a:effectLst>
                  <a:outerShdw blurRad="38100" dist="38100" dir="2700000" algn="tl">
                    <a:srgbClr val="C0C0C0"/>
                  </a:outerShdw>
                </a:effectLst>
                <a:ea typeface="黑体" pitchFamily="49" charset="-122"/>
              </a:rPr>
              <a:t>将光谱感光板接受被分析试样的光谱作用而感光，再经过显影、定影等制得光谱底片，其上有许多黑度不同的光谱线。</a:t>
            </a:r>
            <a:r>
              <a:rPr kumimoji="1" lang="zh-CN" altLang="en-US" sz="2400" dirty="0">
                <a:solidFill>
                  <a:srgbClr val="003300"/>
                </a:solidFill>
                <a:effectLst>
                  <a:outerShdw blurRad="38100" dist="38100" dir="2700000" algn="tl">
                    <a:srgbClr val="C0C0C0"/>
                  </a:outerShdw>
                </a:effectLst>
                <a:ea typeface="黑体" pitchFamily="49" charset="-122"/>
              </a:rPr>
              <a:t>映谱仪</a:t>
            </a:r>
            <a:r>
              <a:rPr kumimoji="1" lang="zh-CN" altLang="en-US" sz="2400" dirty="0">
                <a:solidFill>
                  <a:srgbClr val="000066"/>
                </a:solidFill>
                <a:effectLst>
                  <a:outerShdw blurRad="38100" dist="38100" dir="2700000" algn="tl">
                    <a:srgbClr val="C0C0C0"/>
                  </a:outerShdw>
                </a:effectLst>
                <a:ea typeface="黑体" pitchFamily="49" charset="-122"/>
              </a:rPr>
              <a:t>观察谱线位置及大致强度，进行光谱定性及半定量分析。用</a:t>
            </a:r>
            <a:r>
              <a:rPr kumimoji="1" lang="zh-CN" altLang="en-US" sz="2400" dirty="0">
                <a:solidFill>
                  <a:srgbClr val="003300"/>
                </a:solidFill>
                <a:effectLst>
                  <a:outerShdw blurRad="38100" dist="38100" dir="2700000" algn="tl">
                    <a:srgbClr val="C0C0C0"/>
                  </a:outerShdw>
                </a:effectLst>
                <a:ea typeface="黑体" pitchFamily="49" charset="-122"/>
              </a:rPr>
              <a:t>测微光度计</a:t>
            </a:r>
            <a:r>
              <a:rPr kumimoji="1" lang="zh-CN" altLang="en-US" sz="2400" dirty="0">
                <a:solidFill>
                  <a:srgbClr val="000066"/>
                </a:solidFill>
                <a:effectLst>
                  <a:outerShdw blurRad="38100" dist="38100" dir="2700000" algn="tl">
                    <a:srgbClr val="C0C0C0"/>
                  </a:outerShdw>
                </a:effectLst>
                <a:ea typeface="黑体" pitchFamily="49" charset="-122"/>
              </a:rPr>
              <a:t>测量谱线的黑度，进行光谱定量分析。</a:t>
            </a:r>
          </a:p>
          <a:p>
            <a:pPr algn="just">
              <a:spcBef>
                <a:spcPct val="20000"/>
              </a:spcBef>
              <a:buClr>
                <a:schemeClr val="accent1"/>
              </a:buClr>
              <a:buSzPct val="70000"/>
              <a:buFont typeface="Monotype Sorts" charset="2"/>
              <a:buNone/>
              <a:defRPr/>
            </a:pPr>
            <a:r>
              <a:rPr kumimoji="1" lang="zh-CN" altLang="en-US" sz="2400" dirty="0">
                <a:solidFill>
                  <a:srgbClr val="990000"/>
                </a:solidFill>
                <a:latin typeface="黑体" pitchFamily="49" charset="-122"/>
                <a:ea typeface="黑体" pitchFamily="49" charset="-122"/>
              </a:rPr>
              <a:t>光电法：</a:t>
            </a:r>
          </a:p>
          <a:p>
            <a:pPr algn="just">
              <a:defRPr/>
            </a:pPr>
            <a:r>
              <a:rPr kumimoji="1" lang="zh-CN" altLang="en-US" sz="2400" dirty="0">
                <a:latin typeface="仿宋_GB2312" pitchFamily="49" charset="-122"/>
                <a:ea typeface="仿宋_GB2312" pitchFamily="49" charset="-122"/>
              </a:rPr>
              <a:t>    </a:t>
            </a:r>
            <a:r>
              <a:rPr kumimoji="1" lang="zh-CN" altLang="en-US" sz="2400" dirty="0">
                <a:solidFill>
                  <a:srgbClr val="000066"/>
                </a:solidFill>
                <a:effectLst>
                  <a:outerShdw blurRad="38100" dist="38100" dir="2700000" algn="tl">
                    <a:srgbClr val="C0C0C0"/>
                  </a:outerShdw>
                </a:effectLst>
                <a:ea typeface="黑体" pitchFamily="49" charset="-122"/>
              </a:rPr>
              <a:t>通过光电元件将光信号转换为电信号，来测定元素含量，分析速度快，适于生产过程。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7"/>
          <p:cNvSpPr>
            <a:spLocks noChangeArrowheads="1"/>
          </p:cNvSpPr>
          <p:nvPr/>
        </p:nvSpPr>
        <p:spPr bwMode="auto">
          <a:xfrm>
            <a:off x="457200" y="177225"/>
            <a:ext cx="8153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dirty="0">
                <a:solidFill>
                  <a:srgbClr val="003300"/>
                </a:solidFill>
                <a:effectLst>
                  <a:outerShdw blurRad="38100" dist="38100" dir="2700000" algn="tl">
                    <a:srgbClr val="C0C0C0"/>
                  </a:outerShdw>
                </a:effectLst>
                <a:ea typeface="黑体" pitchFamily="49" charset="-122"/>
              </a:rPr>
              <a:t>3.3.2.2 </a:t>
            </a:r>
            <a:r>
              <a:rPr kumimoji="1" lang="zh-CN" altLang="en-US" sz="3200" dirty="0">
                <a:solidFill>
                  <a:srgbClr val="003300"/>
                </a:solidFill>
                <a:effectLst>
                  <a:outerShdw blurRad="38100" dist="38100" dir="2700000" algn="tl">
                    <a:srgbClr val="C0C0C0"/>
                  </a:outerShdw>
                </a:effectLst>
                <a:ea typeface="黑体" pitchFamily="49" charset="-122"/>
              </a:rPr>
              <a:t>分光系统</a:t>
            </a:r>
          </a:p>
        </p:txBody>
      </p:sp>
      <p:sp>
        <p:nvSpPr>
          <p:cNvPr id="6" name="Text Box 4"/>
          <p:cNvSpPr txBox="1">
            <a:spLocks noChangeArrowheads="1"/>
          </p:cNvSpPr>
          <p:nvPr/>
        </p:nvSpPr>
        <p:spPr bwMode="auto">
          <a:xfrm>
            <a:off x="533400" y="3276600"/>
            <a:ext cx="5867400" cy="457200"/>
          </a:xfrm>
          <a:prstGeom prst="rect">
            <a:avLst/>
          </a:prstGeom>
          <a:noFill/>
          <a:ln/>
          <a:extLst>
            <a:ext uri="{909E8E84-426E-40DD-AFC4-6F175D3DCCD1}">
              <a14:hiddenFill xmlns:a14="http://schemas.microsoft.com/office/drawing/2010/main">
                <a:gradFill rotWithShape="0">
                  <a:gsLst>
                    <a:gs pos="0">
                      <a:srgbClr val="33CC33"/>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spcBef>
                <a:spcPct val="50000"/>
              </a:spcBef>
            </a:pPr>
            <a:r>
              <a:rPr kumimoji="1" lang="zh-CN" altLang="en-US" sz="2400" dirty="0">
                <a:solidFill>
                  <a:srgbClr val="663300"/>
                </a:solidFill>
                <a:effectLst>
                  <a:outerShdw blurRad="38100" dist="38100" dir="2700000" algn="tl">
                    <a:srgbClr val="C0C0C0"/>
                  </a:outerShdw>
                </a:effectLst>
                <a:latin typeface="Chiller" pitchFamily="82" charset="0"/>
                <a:ea typeface="黑体" pitchFamily="49" charset="-122"/>
                <a:cs typeface="+mn-cs"/>
              </a:rPr>
              <a:t>二</a:t>
            </a:r>
            <a:r>
              <a:rPr kumimoji="1" lang="en-US" altLang="zh-CN" sz="2400" dirty="0">
                <a:solidFill>
                  <a:srgbClr val="663300"/>
                </a:solidFill>
                <a:effectLst>
                  <a:outerShdw blurRad="38100" dist="38100" dir="2700000" algn="tl">
                    <a:srgbClr val="C0C0C0"/>
                  </a:outerShdw>
                </a:effectLst>
                <a:latin typeface="Chiller" pitchFamily="82" charset="0"/>
                <a:ea typeface="黑体" pitchFamily="49" charset="-122"/>
                <a:cs typeface="+mn-cs"/>
              </a:rPr>
              <a:t>. </a:t>
            </a:r>
            <a:r>
              <a:rPr kumimoji="1" lang="zh-CN" altLang="en-US" sz="2400" dirty="0">
                <a:solidFill>
                  <a:srgbClr val="663300"/>
                </a:solidFill>
                <a:effectLst>
                  <a:outerShdw blurRad="38100" dist="38100" dir="2700000" algn="tl">
                    <a:srgbClr val="C0C0C0"/>
                  </a:outerShdw>
                </a:effectLst>
                <a:latin typeface="Chiller" pitchFamily="82" charset="0"/>
                <a:ea typeface="黑体" pitchFamily="49" charset="-122"/>
                <a:cs typeface="+mn-cs"/>
              </a:rPr>
              <a:t>光栅分光系统</a:t>
            </a:r>
          </a:p>
        </p:txBody>
      </p:sp>
      <p:sp>
        <p:nvSpPr>
          <p:cNvPr id="7" name="Text Box 45"/>
          <p:cNvSpPr txBox="1">
            <a:spLocks noChangeArrowheads="1"/>
          </p:cNvSpPr>
          <p:nvPr/>
        </p:nvSpPr>
        <p:spPr bwMode="auto">
          <a:xfrm>
            <a:off x="1752600" y="6019800"/>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入射狭缝</a:t>
            </a:r>
          </a:p>
        </p:txBody>
      </p:sp>
      <p:sp>
        <p:nvSpPr>
          <p:cNvPr id="8" name="Text Box 46"/>
          <p:cNvSpPr txBox="1">
            <a:spLocks noChangeArrowheads="1"/>
          </p:cNvSpPr>
          <p:nvPr/>
        </p:nvSpPr>
        <p:spPr bwMode="auto">
          <a:xfrm>
            <a:off x="990600" y="38862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准直镜</a:t>
            </a:r>
          </a:p>
        </p:txBody>
      </p:sp>
      <p:sp>
        <p:nvSpPr>
          <p:cNvPr id="9" name="Text Box 48"/>
          <p:cNvSpPr txBox="1">
            <a:spLocks noChangeArrowheads="1"/>
          </p:cNvSpPr>
          <p:nvPr/>
        </p:nvSpPr>
        <p:spPr bwMode="auto">
          <a:xfrm>
            <a:off x="3581400" y="5943600"/>
            <a:ext cx="1981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平面衍射光栅</a:t>
            </a:r>
          </a:p>
        </p:txBody>
      </p:sp>
      <p:sp>
        <p:nvSpPr>
          <p:cNvPr id="10" name="Text Box 49"/>
          <p:cNvSpPr txBox="1">
            <a:spLocks noChangeArrowheads="1"/>
          </p:cNvSpPr>
          <p:nvPr/>
        </p:nvSpPr>
        <p:spPr bwMode="auto">
          <a:xfrm>
            <a:off x="6477000" y="3886200"/>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聚焦物镜</a:t>
            </a:r>
          </a:p>
        </p:txBody>
      </p:sp>
      <p:sp>
        <p:nvSpPr>
          <p:cNvPr id="11" name="Text Box 50"/>
          <p:cNvSpPr txBox="1">
            <a:spLocks noChangeArrowheads="1"/>
          </p:cNvSpPr>
          <p:nvPr/>
        </p:nvSpPr>
        <p:spPr bwMode="auto">
          <a:xfrm>
            <a:off x="6019800" y="6019800"/>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出射狭缝</a:t>
            </a:r>
          </a:p>
        </p:txBody>
      </p:sp>
      <p:sp>
        <p:nvSpPr>
          <p:cNvPr id="12" name="Text Box 81"/>
          <p:cNvSpPr txBox="1">
            <a:spLocks noChangeArrowheads="1"/>
          </p:cNvSpPr>
          <p:nvPr/>
        </p:nvSpPr>
        <p:spPr bwMode="auto">
          <a:xfrm>
            <a:off x="7391400" y="5638800"/>
            <a:ext cx="106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808080"/>
                </a:solidFill>
                <a:effectLst>
                  <a:outerShdw blurRad="38100" dist="38100" dir="2700000" algn="tl">
                    <a:srgbClr val="C0C0C0"/>
                  </a:outerShdw>
                </a:effectLst>
                <a:latin typeface="黑体" pitchFamily="49" charset="-122"/>
                <a:ea typeface="黑体" pitchFamily="49" charset="-122"/>
              </a:rPr>
              <a:t>聚焦面</a:t>
            </a:r>
          </a:p>
        </p:txBody>
      </p:sp>
      <p:sp>
        <p:nvSpPr>
          <p:cNvPr id="13" name="Text Box 150"/>
          <p:cNvSpPr txBox="1">
            <a:spLocks noChangeArrowheads="1"/>
          </p:cNvSpPr>
          <p:nvPr/>
        </p:nvSpPr>
        <p:spPr bwMode="auto">
          <a:xfrm>
            <a:off x="6934200" y="4724400"/>
            <a:ext cx="241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i="1">
                <a:solidFill>
                  <a:srgbClr val="003366"/>
                </a:solidFill>
                <a:effectLst>
                  <a:outerShdw blurRad="38100" dist="38100" dir="2700000" algn="tl">
                    <a:srgbClr val="C0C0C0"/>
                  </a:outerShdw>
                </a:effectLst>
                <a:latin typeface="Times New Roman" pitchFamily="18" charset="0"/>
                <a:ea typeface="黑体" pitchFamily="49" charset="-122"/>
              </a:rPr>
              <a:t>f</a:t>
            </a:r>
          </a:p>
        </p:txBody>
      </p:sp>
      <p:grpSp>
        <p:nvGrpSpPr>
          <p:cNvPr id="14" name="Group 213"/>
          <p:cNvGrpSpPr>
            <a:grpSpLocks/>
          </p:cNvGrpSpPr>
          <p:nvPr/>
        </p:nvGrpSpPr>
        <p:grpSpPr bwMode="auto">
          <a:xfrm>
            <a:off x="1714500" y="4056063"/>
            <a:ext cx="5715000" cy="1982787"/>
            <a:chOff x="672" y="2303"/>
            <a:chExt cx="4032" cy="1537"/>
          </a:xfrm>
        </p:grpSpPr>
        <p:sp>
          <p:nvSpPr>
            <p:cNvPr id="15" name="Line 118"/>
            <p:cNvSpPr>
              <a:spLocks noChangeShapeType="1"/>
            </p:cNvSpPr>
            <p:nvPr/>
          </p:nvSpPr>
          <p:spPr bwMode="auto">
            <a:xfrm flipV="1">
              <a:off x="672" y="3771"/>
              <a:ext cx="50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19"/>
            <p:cNvSpPr>
              <a:spLocks noChangeShapeType="1"/>
            </p:cNvSpPr>
            <p:nvPr/>
          </p:nvSpPr>
          <p:spPr bwMode="auto">
            <a:xfrm>
              <a:off x="1301" y="3771"/>
              <a:ext cx="468"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 name="Group 120"/>
            <p:cNvGrpSpPr>
              <a:grpSpLocks/>
            </p:cNvGrpSpPr>
            <p:nvPr/>
          </p:nvGrpSpPr>
          <p:grpSpPr bwMode="auto">
            <a:xfrm>
              <a:off x="1028" y="2303"/>
              <a:ext cx="822" cy="318"/>
              <a:chOff x="2958" y="4380"/>
              <a:chExt cx="792" cy="390"/>
            </a:xfrm>
          </p:grpSpPr>
          <p:sp>
            <p:nvSpPr>
              <p:cNvPr id="38" name="Line 121"/>
              <p:cNvSpPr>
                <a:spLocks noChangeShapeType="1"/>
              </p:cNvSpPr>
              <p:nvPr/>
            </p:nvSpPr>
            <p:spPr bwMode="auto">
              <a:xfrm flipV="1">
                <a:off x="2958" y="4380"/>
                <a:ext cx="732"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22"/>
              <p:cNvSpPr>
                <a:spLocks noChangeShapeType="1"/>
              </p:cNvSpPr>
              <p:nvPr/>
            </p:nvSpPr>
            <p:spPr bwMode="auto">
              <a:xfrm>
                <a:off x="2970" y="4608"/>
                <a:ext cx="48"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23"/>
              <p:cNvSpPr>
                <a:spLocks noChangeShapeType="1"/>
              </p:cNvSpPr>
              <p:nvPr/>
            </p:nvSpPr>
            <p:spPr bwMode="auto">
              <a:xfrm>
                <a:off x="3702" y="4386"/>
                <a:ext cx="48"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Freeform 124"/>
              <p:cNvSpPr>
                <a:spLocks/>
              </p:cNvSpPr>
              <p:nvPr/>
            </p:nvSpPr>
            <p:spPr bwMode="auto">
              <a:xfrm>
                <a:off x="3018" y="4542"/>
                <a:ext cx="732" cy="228"/>
              </a:xfrm>
              <a:custGeom>
                <a:avLst/>
                <a:gdLst>
                  <a:gd name="T0" fmla="*/ 0 w 732"/>
                  <a:gd name="T1" fmla="*/ 228 h 228"/>
                  <a:gd name="T2" fmla="*/ 42 w 732"/>
                  <a:gd name="T3" fmla="*/ 168 h 228"/>
                  <a:gd name="T4" fmla="*/ 114 w 732"/>
                  <a:gd name="T5" fmla="*/ 126 h 228"/>
                  <a:gd name="T6" fmla="*/ 234 w 732"/>
                  <a:gd name="T7" fmla="*/ 66 h 228"/>
                  <a:gd name="T8" fmla="*/ 360 w 732"/>
                  <a:gd name="T9" fmla="*/ 30 h 228"/>
                  <a:gd name="T10" fmla="*/ 444 w 732"/>
                  <a:gd name="T11" fmla="*/ 18 h 228"/>
                  <a:gd name="T12" fmla="*/ 504 w 732"/>
                  <a:gd name="T13" fmla="*/ 18 h 228"/>
                  <a:gd name="T14" fmla="*/ 582 w 732"/>
                  <a:gd name="T15" fmla="*/ 6 h 228"/>
                  <a:gd name="T16" fmla="*/ 660 w 732"/>
                  <a:gd name="T17" fmla="*/ 6 h 228"/>
                  <a:gd name="T18" fmla="*/ 732 w 732"/>
                  <a:gd name="T1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2" h="228">
                    <a:moveTo>
                      <a:pt x="0" y="228"/>
                    </a:moveTo>
                    <a:cubicBezTo>
                      <a:pt x="11" y="206"/>
                      <a:pt x="23" y="185"/>
                      <a:pt x="42" y="168"/>
                    </a:cubicBezTo>
                    <a:cubicBezTo>
                      <a:pt x="61" y="151"/>
                      <a:pt x="82" y="143"/>
                      <a:pt x="114" y="126"/>
                    </a:cubicBezTo>
                    <a:cubicBezTo>
                      <a:pt x="146" y="109"/>
                      <a:pt x="193" y="82"/>
                      <a:pt x="234" y="66"/>
                    </a:cubicBezTo>
                    <a:cubicBezTo>
                      <a:pt x="275" y="50"/>
                      <a:pt x="325" y="38"/>
                      <a:pt x="360" y="30"/>
                    </a:cubicBezTo>
                    <a:cubicBezTo>
                      <a:pt x="395" y="22"/>
                      <a:pt x="420" y="20"/>
                      <a:pt x="444" y="18"/>
                    </a:cubicBezTo>
                    <a:cubicBezTo>
                      <a:pt x="468" y="16"/>
                      <a:pt x="481" y="20"/>
                      <a:pt x="504" y="18"/>
                    </a:cubicBezTo>
                    <a:cubicBezTo>
                      <a:pt x="527" y="16"/>
                      <a:pt x="556" y="8"/>
                      <a:pt x="582" y="6"/>
                    </a:cubicBezTo>
                    <a:cubicBezTo>
                      <a:pt x="608" y="4"/>
                      <a:pt x="635" y="7"/>
                      <a:pt x="660" y="6"/>
                    </a:cubicBezTo>
                    <a:cubicBezTo>
                      <a:pt x="685" y="5"/>
                      <a:pt x="720" y="1"/>
                      <a:pt x="732"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Line 125"/>
            <p:cNvSpPr>
              <a:spLocks noChangeShapeType="1"/>
            </p:cNvSpPr>
            <p:nvPr/>
          </p:nvSpPr>
          <p:spPr bwMode="auto">
            <a:xfrm flipV="1">
              <a:off x="1227" y="2547"/>
              <a:ext cx="0" cy="1204"/>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26"/>
            <p:cNvSpPr>
              <a:spLocks noChangeShapeType="1"/>
            </p:cNvSpPr>
            <p:nvPr/>
          </p:nvSpPr>
          <p:spPr bwMode="auto">
            <a:xfrm flipV="1">
              <a:off x="1240" y="2445"/>
              <a:ext cx="442" cy="1306"/>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 name="Rectangle 127"/>
            <p:cNvSpPr>
              <a:spLocks noChangeArrowheads="1"/>
            </p:cNvSpPr>
            <p:nvPr/>
          </p:nvSpPr>
          <p:spPr bwMode="auto">
            <a:xfrm rot="211368">
              <a:off x="2093" y="3550"/>
              <a:ext cx="985" cy="54"/>
            </a:xfrm>
            <a:prstGeom prst="rect">
              <a:avLst/>
            </a:prstGeom>
            <a:solidFill>
              <a:srgbClr val="FFFFFF"/>
            </a:solidFill>
            <a:ln w="19050">
              <a:solidFill>
                <a:srgbClr val="000000"/>
              </a:solidFill>
              <a:miter lim="800000"/>
              <a:headEnd/>
              <a:tailEnd/>
            </a:ln>
          </p:spPr>
          <p:txBody>
            <a:bodyPr/>
            <a:lstStyle/>
            <a:p>
              <a:endParaRPr lang="zh-CN" altLang="en-US"/>
            </a:p>
          </p:txBody>
        </p:sp>
        <p:sp>
          <p:nvSpPr>
            <p:cNvPr id="21" name="Line 128"/>
            <p:cNvSpPr>
              <a:spLocks noChangeShapeType="1"/>
            </p:cNvSpPr>
            <p:nvPr/>
          </p:nvSpPr>
          <p:spPr bwMode="auto">
            <a:xfrm>
              <a:off x="1227" y="2532"/>
              <a:ext cx="1024" cy="992"/>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129"/>
            <p:cNvGrpSpPr>
              <a:grpSpLocks/>
            </p:cNvGrpSpPr>
            <p:nvPr/>
          </p:nvGrpSpPr>
          <p:grpSpPr bwMode="auto">
            <a:xfrm rot="1449120">
              <a:off x="3202" y="2371"/>
              <a:ext cx="822" cy="319"/>
              <a:chOff x="2958" y="4380"/>
              <a:chExt cx="792" cy="390"/>
            </a:xfrm>
          </p:grpSpPr>
          <p:sp>
            <p:nvSpPr>
              <p:cNvPr id="34" name="Line 130"/>
              <p:cNvSpPr>
                <a:spLocks noChangeShapeType="1"/>
              </p:cNvSpPr>
              <p:nvPr/>
            </p:nvSpPr>
            <p:spPr bwMode="auto">
              <a:xfrm flipV="1">
                <a:off x="2958" y="4380"/>
                <a:ext cx="732"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31"/>
              <p:cNvSpPr>
                <a:spLocks noChangeShapeType="1"/>
              </p:cNvSpPr>
              <p:nvPr/>
            </p:nvSpPr>
            <p:spPr bwMode="auto">
              <a:xfrm>
                <a:off x="2970" y="4608"/>
                <a:ext cx="48"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32"/>
              <p:cNvSpPr>
                <a:spLocks noChangeShapeType="1"/>
              </p:cNvSpPr>
              <p:nvPr/>
            </p:nvSpPr>
            <p:spPr bwMode="auto">
              <a:xfrm>
                <a:off x="3702" y="4386"/>
                <a:ext cx="48"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133"/>
              <p:cNvSpPr>
                <a:spLocks/>
              </p:cNvSpPr>
              <p:nvPr/>
            </p:nvSpPr>
            <p:spPr bwMode="auto">
              <a:xfrm>
                <a:off x="3018" y="4542"/>
                <a:ext cx="732" cy="228"/>
              </a:xfrm>
              <a:custGeom>
                <a:avLst/>
                <a:gdLst>
                  <a:gd name="T0" fmla="*/ 0 w 732"/>
                  <a:gd name="T1" fmla="*/ 228 h 228"/>
                  <a:gd name="T2" fmla="*/ 42 w 732"/>
                  <a:gd name="T3" fmla="*/ 168 h 228"/>
                  <a:gd name="T4" fmla="*/ 114 w 732"/>
                  <a:gd name="T5" fmla="*/ 126 h 228"/>
                  <a:gd name="T6" fmla="*/ 234 w 732"/>
                  <a:gd name="T7" fmla="*/ 66 h 228"/>
                  <a:gd name="T8" fmla="*/ 360 w 732"/>
                  <a:gd name="T9" fmla="*/ 30 h 228"/>
                  <a:gd name="T10" fmla="*/ 444 w 732"/>
                  <a:gd name="T11" fmla="*/ 18 h 228"/>
                  <a:gd name="T12" fmla="*/ 504 w 732"/>
                  <a:gd name="T13" fmla="*/ 18 h 228"/>
                  <a:gd name="T14" fmla="*/ 582 w 732"/>
                  <a:gd name="T15" fmla="*/ 6 h 228"/>
                  <a:gd name="T16" fmla="*/ 660 w 732"/>
                  <a:gd name="T17" fmla="*/ 6 h 228"/>
                  <a:gd name="T18" fmla="*/ 732 w 732"/>
                  <a:gd name="T1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2" h="228">
                    <a:moveTo>
                      <a:pt x="0" y="228"/>
                    </a:moveTo>
                    <a:cubicBezTo>
                      <a:pt x="11" y="206"/>
                      <a:pt x="23" y="185"/>
                      <a:pt x="42" y="168"/>
                    </a:cubicBezTo>
                    <a:cubicBezTo>
                      <a:pt x="61" y="151"/>
                      <a:pt x="82" y="143"/>
                      <a:pt x="114" y="126"/>
                    </a:cubicBezTo>
                    <a:cubicBezTo>
                      <a:pt x="146" y="109"/>
                      <a:pt x="193" y="82"/>
                      <a:pt x="234" y="66"/>
                    </a:cubicBezTo>
                    <a:cubicBezTo>
                      <a:pt x="275" y="50"/>
                      <a:pt x="325" y="38"/>
                      <a:pt x="360" y="30"/>
                    </a:cubicBezTo>
                    <a:cubicBezTo>
                      <a:pt x="395" y="22"/>
                      <a:pt x="420" y="20"/>
                      <a:pt x="444" y="18"/>
                    </a:cubicBezTo>
                    <a:cubicBezTo>
                      <a:pt x="468" y="16"/>
                      <a:pt x="481" y="20"/>
                      <a:pt x="504" y="18"/>
                    </a:cubicBezTo>
                    <a:cubicBezTo>
                      <a:pt x="527" y="16"/>
                      <a:pt x="556" y="8"/>
                      <a:pt x="582" y="6"/>
                    </a:cubicBezTo>
                    <a:cubicBezTo>
                      <a:pt x="608" y="4"/>
                      <a:pt x="635" y="7"/>
                      <a:pt x="660" y="6"/>
                    </a:cubicBezTo>
                    <a:cubicBezTo>
                      <a:pt x="685" y="5"/>
                      <a:pt x="720" y="1"/>
                      <a:pt x="732"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3" name="Line 134"/>
            <p:cNvSpPr>
              <a:spLocks noChangeShapeType="1"/>
            </p:cNvSpPr>
            <p:nvPr/>
          </p:nvSpPr>
          <p:spPr bwMode="auto">
            <a:xfrm flipV="1">
              <a:off x="2256" y="2494"/>
              <a:ext cx="1120" cy="1021"/>
            </a:xfrm>
            <a:prstGeom prst="line">
              <a:avLst/>
            </a:prstGeom>
            <a:noFill/>
            <a:ln w="1079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 name="Line 135"/>
            <p:cNvSpPr>
              <a:spLocks noChangeShapeType="1"/>
            </p:cNvSpPr>
            <p:nvPr/>
          </p:nvSpPr>
          <p:spPr bwMode="auto">
            <a:xfrm>
              <a:off x="3376" y="2488"/>
              <a:ext cx="773" cy="1312"/>
            </a:xfrm>
            <a:prstGeom prst="line">
              <a:avLst/>
            </a:prstGeom>
            <a:noFill/>
            <a:ln w="1079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36"/>
            <p:cNvSpPr>
              <a:spLocks noChangeShapeType="1"/>
            </p:cNvSpPr>
            <p:nvPr/>
          </p:nvSpPr>
          <p:spPr bwMode="auto">
            <a:xfrm>
              <a:off x="1675" y="2450"/>
              <a:ext cx="1141" cy="1100"/>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37"/>
            <p:cNvSpPr>
              <a:spLocks noChangeShapeType="1"/>
            </p:cNvSpPr>
            <p:nvPr/>
          </p:nvSpPr>
          <p:spPr bwMode="auto">
            <a:xfrm flipV="1">
              <a:off x="2803" y="2617"/>
              <a:ext cx="965" cy="924"/>
            </a:xfrm>
            <a:prstGeom prst="line">
              <a:avLst/>
            </a:prstGeom>
            <a:noFill/>
            <a:ln w="1079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 name="Line 138"/>
            <p:cNvSpPr>
              <a:spLocks noChangeShapeType="1"/>
            </p:cNvSpPr>
            <p:nvPr/>
          </p:nvSpPr>
          <p:spPr bwMode="auto">
            <a:xfrm flipV="1">
              <a:off x="2268" y="2507"/>
              <a:ext cx="1271" cy="1006"/>
            </a:xfrm>
            <a:prstGeom prst="line">
              <a:avLst/>
            </a:prstGeom>
            <a:noFill/>
            <a:ln w="15875">
              <a:solidFill>
                <a:srgbClr val="0000FF"/>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39"/>
            <p:cNvSpPr>
              <a:spLocks noChangeShapeType="1"/>
            </p:cNvSpPr>
            <p:nvPr/>
          </p:nvSpPr>
          <p:spPr bwMode="auto">
            <a:xfrm flipV="1">
              <a:off x="2816" y="2669"/>
              <a:ext cx="1083" cy="869"/>
            </a:xfrm>
            <a:prstGeom prst="line">
              <a:avLst/>
            </a:prstGeom>
            <a:noFill/>
            <a:ln w="15875">
              <a:solidFill>
                <a:srgbClr val="0000FF"/>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40"/>
            <p:cNvSpPr>
              <a:spLocks noChangeShapeType="1"/>
            </p:cNvSpPr>
            <p:nvPr/>
          </p:nvSpPr>
          <p:spPr bwMode="auto">
            <a:xfrm>
              <a:off x="3781" y="2607"/>
              <a:ext cx="374" cy="1178"/>
            </a:xfrm>
            <a:prstGeom prst="line">
              <a:avLst/>
            </a:prstGeom>
            <a:noFill/>
            <a:ln w="1079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41"/>
            <p:cNvSpPr>
              <a:spLocks noChangeShapeType="1"/>
            </p:cNvSpPr>
            <p:nvPr/>
          </p:nvSpPr>
          <p:spPr bwMode="auto">
            <a:xfrm flipV="1">
              <a:off x="3607" y="3827"/>
              <a:ext cx="50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42"/>
            <p:cNvSpPr>
              <a:spLocks noChangeShapeType="1"/>
            </p:cNvSpPr>
            <p:nvPr/>
          </p:nvSpPr>
          <p:spPr bwMode="auto">
            <a:xfrm>
              <a:off x="4236" y="3822"/>
              <a:ext cx="468" cy="1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43"/>
            <p:cNvSpPr>
              <a:spLocks noChangeShapeType="1"/>
            </p:cNvSpPr>
            <p:nvPr/>
          </p:nvSpPr>
          <p:spPr bwMode="auto">
            <a:xfrm>
              <a:off x="3550" y="2518"/>
              <a:ext cx="1072" cy="1307"/>
            </a:xfrm>
            <a:prstGeom prst="line">
              <a:avLst/>
            </a:prstGeom>
            <a:noFill/>
            <a:ln w="15875">
              <a:solidFill>
                <a:srgbClr val="0000FF"/>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 name="Line 144"/>
            <p:cNvSpPr>
              <a:spLocks noChangeShapeType="1"/>
            </p:cNvSpPr>
            <p:nvPr/>
          </p:nvSpPr>
          <p:spPr bwMode="auto">
            <a:xfrm>
              <a:off x="3905" y="2679"/>
              <a:ext cx="692" cy="1106"/>
            </a:xfrm>
            <a:prstGeom prst="line">
              <a:avLst/>
            </a:prstGeom>
            <a:noFill/>
            <a:ln w="15875">
              <a:solidFill>
                <a:srgbClr val="0000FF"/>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212"/>
          <p:cNvSpPr txBox="1">
            <a:spLocks noChangeArrowheads="1"/>
          </p:cNvSpPr>
          <p:nvPr/>
        </p:nvSpPr>
        <p:spPr bwMode="auto">
          <a:xfrm>
            <a:off x="6324600" y="1752600"/>
            <a:ext cx="2857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i="1">
                <a:solidFill>
                  <a:srgbClr val="003366"/>
                </a:solidFill>
                <a:effectLst>
                  <a:outerShdw blurRad="38100" dist="38100" dir="2700000" algn="tl">
                    <a:srgbClr val="C0C0C0"/>
                  </a:outerShdw>
                </a:effectLst>
                <a:latin typeface="Times New Roman" pitchFamily="18" charset="0"/>
                <a:ea typeface="黑体" pitchFamily="49" charset="-122"/>
              </a:rPr>
              <a:t>f</a:t>
            </a:r>
          </a:p>
        </p:txBody>
      </p:sp>
      <p:sp>
        <p:nvSpPr>
          <p:cNvPr id="43" name="Text Box 214"/>
          <p:cNvSpPr txBox="1">
            <a:spLocks noChangeArrowheads="1"/>
          </p:cNvSpPr>
          <p:nvPr/>
        </p:nvSpPr>
        <p:spPr bwMode="auto">
          <a:xfrm>
            <a:off x="533400" y="990600"/>
            <a:ext cx="5867400" cy="457200"/>
          </a:xfrm>
          <a:prstGeom prst="rect">
            <a:avLst/>
          </a:prstGeom>
          <a:noFill/>
          <a:ln>
            <a:noFill/>
          </a:ln>
          <a:effectLst/>
          <a:extLst>
            <a:ext uri="{909E8E84-426E-40DD-AFC4-6F175D3DCCD1}">
              <a14:hiddenFill xmlns:a14="http://schemas.microsoft.com/office/drawing/2010/main">
                <a:gradFill rotWithShape="0">
                  <a:gsLst>
                    <a:gs pos="0">
                      <a:srgbClr val="33CC33"/>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663300"/>
                </a:solidFill>
                <a:effectLst>
                  <a:outerShdw blurRad="38100" dist="38100" dir="2700000" algn="tl">
                    <a:srgbClr val="C0C0C0"/>
                  </a:outerShdw>
                </a:effectLst>
                <a:latin typeface="Chiller" pitchFamily="82" charset="0"/>
                <a:ea typeface="黑体" pitchFamily="49" charset="-122"/>
              </a:rPr>
              <a:t>一</a:t>
            </a:r>
            <a:r>
              <a:rPr lang="en-US" altLang="zh-CN" dirty="0">
                <a:solidFill>
                  <a:srgbClr val="663300"/>
                </a:solidFill>
                <a:effectLst>
                  <a:outerShdw blurRad="38100" dist="38100" dir="2700000" algn="tl">
                    <a:srgbClr val="C0C0C0"/>
                  </a:outerShdw>
                </a:effectLst>
                <a:latin typeface="Chiller" pitchFamily="82" charset="0"/>
                <a:ea typeface="黑体" pitchFamily="49" charset="-122"/>
              </a:rPr>
              <a:t>.</a:t>
            </a:r>
            <a:r>
              <a:rPr lang="zh-CN" altLang="en-US" dirty="0">
                <a:solidFill>
                  <a:srgbClr val="663300"/>
                </a:solidFill>
                <a:effectLst>
                  <a:outerShdw blurRad="38100" dist="38100" dir="2700000" algn="tl">
                    <a:srgbClr val="C0C0C0"/>
                  </a:outerShdw>
                </a:effectLst>
                <a:latin typeface="Chiller" pitchFamily="82" charset="0"/>
                <a:ea typeface="黑体" pitchFamily="49" charset="-122"/>
              </a:rPr>
              <a:t>棱镜分光系统</a:t>
            </a:r>
          </a:p>
        </p:txBody>
      </p:sp>
      <p:sp>
        <p:nvSpPr>
          <p:cNvPr id="44" name="Text Box 215"/>
          <p:cNvSpPr txBox="1">
            <a:spLocks noChangeArrowheads="1"/>
          </p:cNvSpPr>
          <p:nvPr/>
        </p:nvSpPr>
        <p:spPr bwMode="auto">
          <a:xfrm>
            <a:off x="533400" y="2209800"/>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入射狭缝</a:t>
            </a:r>
          </a:p>
        </p:txBody>
      </p:sp>
      <p:sp>
        <p:nvSpPr>
          <p:cNvPr id="45" name="Text Box 216"/>
          <p:cNvSpPr txBox="1">
            <a:spLocks noChangeArrowheads="1"/>
          </p:cNvSpPr>
          <p:nvPr/>
        </p:nvSpPr>
        <p:spPr bwMode="auto">
          <a:xfrm>
            <a:off x="2057400" y="25146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准直镜</a:t>
            </a:r>
          </a:p>
        </p:txBody>
      </p:sp>
      <p:sp>
        <p:nvSpPr>
          <p:cNvPr id="46" name="Rectangle 217"/>
          <p:cNvSpPr>
            <a:spLocks noChangeArrowheads="1"/>
          </p:cNvSpPr>
          <p:nvPr/>
        </p:nvSpPr>
        <p:spPr bwMode="auto">
          <a:xfrm>
            <a:off x="3429000" y="2667000"/>
            <a:ext cx="17160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棱镜单色器</a:t>
            </a:r>
          </a:p>
        </p:txBody>
      </p:sp>
      <p:sp>
        <p:nvSpPr>
          <p:cNvPr id="47" name="Text Box 218"/>
          <p:cNvSpPr txBox="1">
            <a:spLocks noChangeArrowheads="1"/>
          </p:cNvSpPr>
          <p:nvPr/>
        </p:nvSpPr>
        <p:spPr bwMode="auto">
          <a:xfrm>
            <a:off x="4876800" y="1447800"/>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聚焦物镜</a:t>
            </a:r>
          </a:p>
        </p:txBody>
      </p:sp>
      <p:sp>
        <p:nvSpPr>
          <p:cNvPr id="48" name="Text Box 219"/>
          <p:cNvSpPr txBox="1">
            <a:spLocks noChangeArrowheads="1"/>
          </p:cNvSpPr>
          <p:nvPr/>
        </p:nvSpPr>
        <p:spPr bwMode="auto">
          <a:xfrm>
            <a:off x="6781800" y="1981200"/>
            <a:ext cx="106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808080"/>
                </a:solidFill>
                <a:effectLst>
                  <a:outerShdw blurRad="38100" dist="38100" dir="2700000" algn="tl">
                    <a:srgbClr val="C0C0C0"/>
                  </a:outerShdw>
                </a:effectLst>
                <a:latin typeface="黑体" pitchFamily="49" charset="-122"/>
                <a:ea typeface="黑体" pitchFamily="49" charset="-122"/>
              </a:rPr>
              <a:t>聚焦面</a:t>
            </a:r>
          </a:p>
        </p:txBody>
      </p:sp>
      <p:sp>
        <p:nvSpPr>
          <p:cNvPr id="49" name="Text Box 220"/>
          <p:cNvSpPr txBox="1">
            <a:spLocks noChangeArrowheads="1"/>
          </p:cNvSpPr>
          <p:nvPr/>
        </p:nvSpPr>
        <p:spPr bwMode="auto">
          <a:xfrm>
            <a:off x="7086600" y="2667000"/>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a:solidFill>
                  <a:srgbClr val="003366"/>
                </a:solidFill>
                <a:effectLst>
                  <a:outerShdw blurRad="38100" dist="38100" dir="2700000" algn="tl">
                    <a:srgbClr val="C0C0C0"/>
                  </a:outerShdw>
                </a:effectLst>
                <a:latin typeface="黑体" pitchFamily="49" charset="-122"/>
                <a:ea typeface="黑体" pitchFamily="49" charset="-122"/>
              </a:rPr>
              <a:t>出射狭缝</a:t>
            </a:r>
          </a:p>
        </p:txBody>
      </p:sp>
      <p:grpSp>
        <p:nvGrpSpPr>
          <p:cNvPr id="50" name="Group 223"/>
          <p:cNvGrpSpPr>
            <a:grpSpLocks/>
          </p:cNvGrpSpPr>
          <p:nvPr/>
        </p:nvGrpSpPr>
        <p:grpSpPr bwMode="auto">
          <a:xfrm>
            <a:off x="1809750" y="1600200"/>
            <a:ext cx="5327650" cy="1643063"/>
            <a:chOff x="1140" y="1008"/>
            <a:chExt cx="3356" cy="1035"/>
          </a:xfrm>
        </p:grpSpPr>
        <p:grpSp>
          <p:nvGrpSpPr>
            <p:cNvPr id="51" name="Group 222"/>
            <p:cNvGrpSpPr>
              <a:grpSpLocks/>
            </p:cNvGrpSpPr>
            <p:nvPr/>
          </p:nvGrpSpPr>
          <p:grpSpPr bwMode="auto">
            <a:xfrm>
              <a:off x="1140" y="1008"/>
              <a:ext cx="3356" cy="1035"/>
              <a:chOff x="1140" y="1188"/>
              <a:chExt cx="3356" cy="1035"/>
            </a:xfrm>
          </p:grpSpPr>
          <p:sp>
            <p:nvSpPr>
              <p:cNvPr id="53" name="Line 185"/>
              <p:cNvSpPr>
                <a:spLocks noChangeShapeType="1"/>
              </p:cNvSpPr>
              <p:nvPr/>
            </p:nvSpPr>
            <p:spPr bwMode="auto">
              <a:xfrm>
                <a:off x="1140" y="1188"/>
                <a:ext cx="0" cy="1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86"/>
              <p:cNvSpPr>
                <a:spLocks noChangeShapeType="1"/>
              </p:cNvSpPr>
              <p:nvPr/>
            </p:nvSpPr>
            <p:spPr bwMode="auto">
              <a:xfrm>
                <a:off x="1140" y="1409"/>
                <a:ext cx="0" cy="186"/>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useBgFill="1">
            <p:nvSpPr>
              <p:cNvPr id="55" name="Oval 187"/>
              <p:cNvSpPr>
                <a:spLocks noChangeArrowheads="1"/>
              </p:cNvSpPr>
              <p:nvPr/>
            </p:nvSpPr>
            <p:spPr bwMode="auto">
              <a:xfrm rot="250245">
                <a:off x="1696" y="1267"/>
                <a:ext cx="54" cy="464"/>
              </a:xfrm>
              <a:prstGeom prst="ellipse">
                <a:avLst/>
              </a:prstGeom>
              <a:ln w="19050">
                <a:solidFill>
                  <a:srgbClr val="000000"/>
                </a:solidFill>
                <a:round/>
                <a:headEnd/>
                <a:tailEnd/>
              </a:ln>
            </p:spPr>
            <p:txBody>
              <a:bodyPr/>
              <a:lstStyle/>
              <a:p>
                <a:endParaRPr lang="zh-CN" altLang="en-US"/>
              </a:p>
            </p:txBody>
          </p:sp>
          <p:sp>
            <p:nvSpPr>
              <p:cNvPr id="56" name="AutoShape 188"/>
              <p:cNvSpPr>
                <a:spLocks noChangeArrowheads="1"/>
              </p:cNvSpPr>
              <p:nvPr/>
            </p:nvSpPr>
            <p:spPr bwMode="auto">
              <a:xfrm>
                <a:off x="2367" y="1228"/>
                <a:ext cx="635" cy="517"/>
              </a:xfrm>
              <a:prstGeom prst="triangle">
                <a:avLst>
                  <a:gd name="adj" fmla="val 50000"/>
                </a:avLst>
              </a:prstGeom>
              <a:solidFill>
                <a:srgbClr val="FFFFFF"/>
              </a:solidFill>
              <a:ln w="19050">
                <a:solidFill>
                  <a:srgbClr val="000000"/>
                </a:solidFill>
                <a:miter lim="800000"/>
                <a:headEnd/>
                <a:tailEnd/>
              </a:ln>
            </p:spPr>
            <p:txBody>
              <a:bodyPr/>
              <a:lstStyle/>
              <a:p>
                <a:endParaRPr lang="zh-CN" altLang="en-US"/>
              </a:p>
            </p:txBody>
          </p:sp>
          <p:sp useBgFill="1">
            <p:nvSpPr>
              <p:cNvPr id="57" name="Oval 189"/>
              <p:cNvSpPr>
                <a:spLocks noChangeArrowheads="1"/>
              </p:cNvSpPr>
              <p:nvPr/>
            </p:nvSpPr>
            <p:spPr bwMode="auto">
              <a:xfrm rot="250245">
                <a:off x="3395" y="1428"/>
                <a:ext cx="54" cy="464"/>
              </a:xfrm>
              <a:prstGeom prst="ellipse">
                <a:avLst/>
              </a:prstGeom>
              <a:ln w="19050">
                <a:solidFill>
                  <a:srgbClr val="000000"/>
                </a:solidFill>
                <a:round/>
                <a:headEnd/>
                <a:tailEnd/>
              </a:ln>
            </p:spPr>
            <p:txBody>
              <a:bodyPr/>
              <a:lstStyle/>
              <a:p>
                <a:endParaRPr lang="zh-CN" altLang="en-US"/>
              </a:p>
            </p:txBody>
          </p:sp>
          <p:sp>
            <p:nvSpPr>
              <p:cNvPr id="58" name="Line 190"/>
              <p:cNvSpPr>
                <a:spLocks noChangeShapeType="1"/>
              </p:cNvSpPr>
              <p:nvPr/>
            </p:nvSpPr>
            <p:spPr bwMode="auto">
              <a:xfrm rot="1003907" flipH="1">
                <a:off x="4488" y="1644"/>
                <a:ext cx="8" cy="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91"/>
              <p:cNvSpPr>
                <a:spLocks noChangeShapeType="1"/>
              </p:cNvSpPr>
              <p:nvPr/>
            </p:nvSpPr>
            <p:spPr bwMode="auto">
              <a:xfrm rot="1003907" flipH="1">
                <a:off x="4356" y="1969"/>
                <a:ext cx="18" cy="2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92"/>
              <p:cNvSpPr>
                <a:spLocks noChangeShapeType="1"/>
              </p:cNvSpPr>
              <p:nvPr/>
            </p:nvSpPr>
            <p:spPr bwMode="auto">
              <a:xfrm flipV="1">
                <a:off x="1140" y="1360"/>
                <a:ext cx="570" cy="28"/>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 name="Line 193"/>
              <p:cNvSpPr>
                <a:spLocks noChangeShapeType="1"/>
              </p:cNvSpPr>
              <p:nvPr/>
            </p:nvSpPr>
            <p:spPr bwMode="auto">
              <a:xfrm>
                <a:off x="1140" y="1388"/>
                <a:ext cx="549" cy="229"/>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2" name="Line 194"/>
              <p:cNvSpPr>
                <a:spLocks noChangeShapeType="1"/>
              </p:cNvSpPr>
              <p:nvPr/>
            </p:nvSpPr>
            <p:spPr bwMode="auto">
              <a:xfrm>
                <a:off x="1745" y="1360"/>
                <a:ext cx="847" cy="0"/>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 name="Line 195"/>
              <p:cNvSpPr>
                <a:spLocks noChangeShapeType="1"/>
              </p:cNvSpPr>
              <p:nvPr/>
            </p:nvSpPr>
            <p:spPr bwMode="auto">
              <a:xfrm flipV="1">
                <a:off x="1743" y="1624"/>
                <a:ext cx="685" cy="2"/>
              </a:xfrm>
              <a:prstGeom prst="line">
                <a:avLst/>
              </a:prstGeom>
              <a:noFill/>
              <a:ln w="1079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 name="Line 197"/>
              <p:cNvSpPr>
                <a:spLocks noChangeShapeType="1"/>
              </p:cNvSpPr>
              <p:nvPr/>
            </p:nvSpPr>
            <p:spPr bwMode="auto">
              <a:xfrm>
                <a:off x="2800" y="1403"/>
                <a:ext cx="606" cy="147"/>
              </a:xfrm>
              <a:prstGeom prst="line">
                <a:avLst/>
              </a:prstGeom>
              <a:noFill/>
              <a:ln w="1079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5" name="Line 198"/>
              <p:cNvSpPr>
                <a:spLocks noChangeShapeType="1"/>
              </p:cNvSpPr>
              <p:nvPr/>
            </p:nvSpPr>
            <p:spPr bwMode="auto">
              <a:xfrm>
                <a:off x="2446" y="1626"/>
                <a:ext cx="520" cy="63"/>
              </a:xfrm>
              <a:prstGeom prst="line">
                <a:avLst/>
              </a:prstGeom>
              <a:noFill/>
              <a:ln w="1079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99"/>
              <p:cNvSpPr>
                <a:spLocks noChangeShapeType="1"/>
              </p:cNvSpPr>
              <p:nvPr/>
            </p:nvSpPr>
            <p:spPr bwMode="auto">
              <a:xfrm>
                <a:off x="2973" y="1686"/>
                <a:ext cx="422" cy="113"/>
              </a:xfrm>
              <a:prstGeom prst="line">
                <a:avLst/>
              </a:prstGeom>
              <a:noFill/>
              <a:ln w="1079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7" name="Line 200"/>
              <p:cNvSpPr>
                <a:spLocks noChangeShapeType="1"/>
              </p:cNvSpPr>
              <p:nvPr/>
            </p:nvSpPr>
            <p:spPr bwMode="auto">
              <a:xfrm>
                <a:off x="2800" y="1398"/>
                <a:ext cx="620" cy="88"/>
              </a:xfrm>
              <a:prstGeom prst="line">
                <a:avLst/>
              </a:prstGeom>
              <a:noFill/>
              <a:ln w="15875">
                <a:solidFill>
                  <a:srgbClr val="FF0000"/>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8" name="Line 201"/>
              <p:cNvSpPr>
                <a:spLocks noChangeShapeType="1"/>
              </p:cNvSpPr>
              <p:nvPr/>
            </p:nvSpPr>
            <p:spPr bwMode="auto">
              <a:xfrm>
                <a:off x="2980" y="1683"/>
                <a:ext cx="404" cy="54"/>
              </a:xfrm>
              <a:prstGeom prst="line">
                <a:avLst/>
              </a:prstGeom>
              <a:noFill/>
              <a:ln w="15875">
                <a:solidFill>
                  <a:srgbClr val="FF0000"/>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 name="Line 202"/>
              <p:cNvSpPr>
                <a:spLocks noChangeShapeType="1"/>
              </p:cNvSpPr>
              <p:nvPr/>
            </p:nvSpPr>
            <p:spPr bwMode="auto">
              <a:xfrm>
                <a:off x="3460" y="1493"/>
                <a:ext cx="1024" cy="255"/>
              </a:xfrm>
              <a:prstGeom prst="line">
                <a:avLst/>
              </a:prstGeom>
              <a:noFill/>
              <a:ln w="15875">
                <a:solidFill>
                  <a:srgbClr val="FF0000"/>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 name="Line 203"/>
              <p:cNvSpPr>
                <a:spLocks noChangeShapeType="1"/>
              </p:cNvSpPr>
              <p:nvPr/>
            </p:nvSpPr>
            <p:spPr bwMode="auto">
              <a:xfrm>
                <a:off x="3432" y="1740"/>
                <a:ext cx="1042" cy="6"/>
              </a:xfrm>
              <a:prstGeom prst="line">
                <a:avLst/>
              </a:prstGeom>
              <a:noFill/>
              <a:ln w="15875">
                <a:solidFill>
                  <a:srgbClr val="FF0000"/>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1" name="Line 204"/>
              <p:cNvSpPr>
                <a:spLocks noChangeShapeType="1"/>
              </p:cNvSpPr>
              <p:nvPr/>
            </p:nvSpPr>
            <p:spPr bwMode="auto">
              <a:xfrm>
                <a:off x="3467" y="1564"/>
                <a:ext cx="956" cy="345"/>
              </a:xfrm>
              <a:prstGeom prst="line">
                <a:avLst/>
              </a:prstGeom>
              <a:noFill/>
              <a:ln w="1079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2" name="Line 205"/>
              <p:cNvSpPr>
                <a:spLocks noChangeShapeType="1"/>
              </p:cNvSpPr>
              <p:nvPr/>
            </p:nvSpPr>
            <p:spPr bwMode="auto">
              <a:xfrm>
                <a:off x="3431" y="1805"/>
                <a:ext cx="985" cy="107"/>
              </a:xfrm>
              <a:prstGeom prst="line">
                <a:avLst/>
              </a:prstGeom>
              <a:noFill/>
              <a:ln w="1079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2" name="Line 196"/>
            <p:cNvSpPr>
              <a:spLocks noChangeShapeType="1"/>
            </p:cNvSpPr>
            <p:nvPr/>
          </p:nvSpPr>
          <p:spPr bwMode="auto">
            <a:xfrm>
              <a:off x="2567" y="1176"/>
              <a:ext cx="216" cy="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ltGray">
          <a:xfrm>
            <a:off x="304800" y="228600"/>
            <a:ext cx="8610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spcBef>
                <a:spcPct val="50000"/>
              </a:spcBef>
            </a:pPr>
            <a:r>
              <a:rPr kumimoji="1" lang="zh-CN" altLang="en-US" sz="2400" dirty="0">
                <a:solidFill>
                  <a:srgbClr val="663300"/>
                </a:solidFill>
                <a:effectLst>
                  <a:outerShdw blurRad="38100" dist="38100" dir="2700000" algn="tl">
                    <a:srgbClr val="C0C0C0"/>
                  </a:outerShdw>
                </a:effectLst>
                <a:latin typeface="Chiller" pitchFamily="82" charset="0"/>
                <a:ea typeface="黑体" pitchFamily="49" charset="-122"/>
              </a:rPr>
              <a:t>色散元件性能指标：色散率、分辨率</a:t>
            </a:r>
          </a:p>
          <a:p>
            <a:pPr>
              <a:spcBef>
                <a:spcPct val="50000"/>
              </a:spcBef>
            </a:pPr>
            <a:r>
              <a:rPr kumimoji="1" lang="zh-CN" altLang="en-US" sz="2400" dirty="0">
                <a:solidFill>
                  <a:srgbClr val="990000"/>
                </a:solidFill>
                <a:latin typeface="黑体" pitchFamily="49" charset="-122"/>
                <a:ea typeface="黑体" pitchFamily="49" charset="-122"/>
              </a:rPr>
              <a:t>（</a:t>
            </a:r>
            <a:r>
              <a:rPr kumimoji="1" lang="en-US" altLang="zh-CN" sz="2400" dirty="0">
                <a:solidFill>
                  <a:srgbClr val="990000"/>
                </a:solidFill>
                <a:latin typeface="黑体" pitchFamily="49" charset="-122"/>
                <a:ea typeface="黑体" pitchFamily="49" charset="-122"/>
              </a:rPr>
              <a:t>1</a:t>
            </a:r>
            <a:r>
              <a:rPr kumimoji="1" lang="zh-CN" altLang="en-US" sz="2400" dirty="0">
                <a:solidFill>
                  <a:srgbClr val="990000"/>
                </a:solidFill>
                <a:latin typeface="黑体" pitchFamily="49" charset="-122"/>
                <a:ea typeface="黑体" pitchFamily="49" charset="-122"/>
              </a:rPr>
              <a:t>）色散率</a:t>
            </a:r>
            <a:endParaRPr kumimoji="1" lang="zh-CN" altLang="en-US" sz="2400" dirty="0">
              <a:solidFill>
                <a:srgbClr val="0000CC"/>
              </a:solidFill>
              <a:latin typeface="黑体" pitchFamily="49" charset="-122"/>
              <a:ea typeface="黑体" pitchFamily="49" charset="-122"/>
            </a:endParaRPr>
          </a:p>
          <a:p>
            <a:pPr algn="just">
              <a:spcBef>
                <a:spcPct val="50000"/>
              </a:spcBef>
            </a:pPr>
            <a:r>
              <a:rPr kumimoji="1" lang="zh-CN" altLang="en-US" sz="2400" dirty="0">
                <a:solidFill>
                  <a:srgbClr val="0000CC"/>
                </a:solidFill>
                <a:latin typeface="仿宋_GB2312" pitchFamily="49" charset="-122"/>
                <a:ea typeface="仿宋_GB2312" pitchFamily="49" charset="-122"/>
              </a:rPr>
              <a:t>   </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其意义是指两条波长相差为</a:t>
            </a:r>
            <a:r>
              <a:rPr lang="en-US" altLang="zh-CN" sz="2200" dirty="0" err="1">
                <a:solidFill>
                  <a:srgbClr val="003366"/>
                </a:solidFill>
                <a:effectLst>
                  <a:outerShdw blurRad="38100" dist="38100" dir="2700000" algn="tl">
                    <a:srgbClr val="C0C0C0"/>
                  </a:outerShdw>
                </a:effectLst>
                <a:latin typeface="黑体" pitchFamily="49" charset="-122"/>
                <a:ea typeface="黑体" pitchFamily="49" charset="-122"/>
              </a:rPr>
              <a:t>dλ</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的光线被分开的角度大小。</a:t>
            </a:r>
          </a:p>
          <a:p>
            <a:pPr algn="just">
              <a:spcBef>
                <a:spcPct val="50000"/>
              </a:spcBef>
            </a:pP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   通常以</a:t>
            </a:r>
            <a:r>
              <a:rPr lang="zh-CN" altLang="en-US" sz="2200" dirty="0">
                <a:solidFill>
                  <a:srgbClr val="C00000"/>
                </a:solidFill>
                <a:effectLst>
                  <a:outerShdw blurRad="38100" dist="38100" dir="2700000" algn="tl">
                    <a:srgbClr val="C0C0C0"/>
                  </a:outerShdw>
                </a:effectLst>
                <a:latin typeface="黑体" pitchFamily="49" charset="-122"/>
                <a:ea typeface="黑体" pitchFamily="49" charset="-122"/>
              </a:rPr>
              <a:t>倒数线色散率</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来表示：</a:t>
            </a:r>
            <a:r>
              <a:rPr lang="en-US" altLang="zh-CN" sz="2200" dirty="0" err="1">
                <a:solidFill>
                  <a:srgbClr val="003366"/>
                </a:solidFill>
                <a:effectLst>
                  <a:outerShdw blurRad="38100" dist="38100" dir="2700000" algn="tl">
                    <a:srgbClr val="C0C0C0"/>
                  </a:outerShdw>
                </a:effectLst>
                <a:latin typeface="黑体" pitchFamily="49" charset="-122"/>
                <a:ea typeface="黑体" pitchFamily="49" charset="-122"/>
              </a:rPr>
              <a:t>dλ</a:t>
            </a: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/dl</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（单位为</a:t>
            </a: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nm/mm</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a:t>
            </a: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即谱片上每一毫米的距离内相应的波长数（单位为</a:t>
            </a: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nm</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）。此值越大，色散率愈小。</a:t>
            </a:r>
          </a:p>
        </p:txBody>
      </p:sp>
      <p:sp>
        <p:nvSpPr>
          <p:cNvPr id="18435" name="Text Box 6"/>
          <p:cNvSpPr txBox="1">
            <a:spLocks noChangeArrowheads="1"/>
          </p:cNvSpPr>
          <p:nvPr/>
        </p:nvSpPr>
        <p:spPr bwMode="ltGray">
          <a:xfrm>
            <a:off x="228600" y="3175000"/>
            <a:ext cx="8686800"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spcBef>
                <a:spcPct val="50000"/>
              </a:spcBef>
            </a:pPr>
            <a:r>
              <a:rPr kumimoji="1" lang="zh-CN" altLang="en-US" sz="2400" dirty="0">
                <a:solidFill>
                  <a:srgbClr val="990000"/>
                </a:solidFill>
                <a:latin typeface="黑体" pitchFamily="49" charset="-122"/>
                <a:ea typeface="黑体" pitchFamily="49" charset="-122"/>
              </a:rPr>
              <a:t>（</a:t>
            </a:r>
            <a:r>
              <a:rPr kumimoji="1" lang="en-US" altLang="zh-CN" sz="2400" dirty="0">
                <a:solidFill>
                  <a:srgbClr val="990000"/>
                </a:solidFill>
                <a:latin typeface="黑体" pitchFamily="49" charset="-122"/>
                <a:ea typeface="黑体" pitchFamily="49" charset="-122"/>
              </a:rPr>
              <a:t>2</a:t>
            </a:r>
            <a:r>
              <a:rPr kumimoji="1" lang="zh-CN" altLang="en-US" sz="2400" dirty="0">
                <a:solidFill>
                  <a:srgbClr val="990000"/>
                </a:solidFill>
                <a:latin typeface="黑体" pitchFamily="49" charset="-122"/>
                <a:ea typeface="黑体" pitchFamily="49" charset="-122"/>
              </a:rPr>
              <a:t>）分辨率</a:t>
            </a:r>
            <a:endParaRPr kumimoji="1" lang="zh-CN" altLang="en-US" sz="2400" dirty="0">
              <a:solidFill>
                <a:srgbClr val="0000CC"/>
              </a:solidFill>
              <a:latin typeface="仿宋_GB2312" pitchFamily="49" charset="-122"/>
              <a:ea typeface="仿宋_GB2312" pitchFamily="49" charset="-122"/>
            </a:endParaRPr>
          </a:p>
          <a:p>
            <a:pPr>
              <a:spcBef>
                <a:spcPct val="50000"/>
              </a:spcBef>
            </a:pPr>
            <a:r>
              <a:rPr kumimoji="1" lang="zh-CN" altLang="en-US" sz="2400" dirty="0">
                <a:latin typeface="仿宋_GB2312" pitchFamily="49" charset="-122"/>
                <a:ea typeface="仿宋_GB2312" pitchFamily="49" charset="-122"/>
              </a:rPr>
              <a:t>    </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是指摄谱仪的光学系统能够正确分辨出</a:t>
            </a:r>
            <a:r>
              <a:rPr lang="zh-CN" altLang="en-US" sz="2200" dirty="0">
                <a:solidFill>
                  <a:srgbClr val="C00000"/>
                </a:solidFill>
                <a:effectLst>
                  <a:outerShdw blurRad="38100" dist="38100" dir="2700000" algn="tl">
                    <a:srgbClr val="C0C0C0"/>
                  </a:outerShdw>
                </a:effectLst>
                <a:latin typeface="黑体" pitchFamily="49" charset="-122"/>
                <a:ea typeface="黑体" pitchFamily="49" charset="-122"/>
              </a:rPr>
              <a:t>紧邻两条谱线</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的能力。</a:t>
            </a:r>
          </a:p>
          <a:p>
            <a:pPr>
              <a:spcBef>
                <a:spcPct val="50000"/>
              </a:spcBef>
            </a:pP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     一般常用两条可以分开的光谱线波长的平均值</a:t>
            </a: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λ</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与其波长差△</a:t>
            </a: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λ</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之比值来表示。</a:t>
            </a:r>
          </a:p>
          <a:p>
            <a:pPr>
              <a:spcBef>
                <a:spcPct val="50000"/>
              </a:spcBef>
            </a:pP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       </a:t>
            </a:r>
          </a:p>
          <a:p>
            <a:pPr>
              <a:spcBef>
                <a:spcPct val="50000"/>
              </a:spcBef>
            </a:pP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      </a:t>
            </a:r>
            <a:endParaRPr lang="en-US" altLang="zh-CN" sz="2200" dirty="0">
              <a:solidFill>
                <a:srgbClr val="003366"/>
              </a:solidFill>
              <a:effectLst>
                <a:outerShdw blurRad="38100" dist="38100" dir="2700000" algn="tl">
                  <a:srgbClr val="C0C0C0"/>
                </a:outerShdw>
              </a:effectLst>
              <a:latin typeface="黑体" pitchFamily="49" charset="-122"/>
              <a:ea typeface="黑体" pitchFamily="49" charset="-122"/>
            </a:endParaRPr>
          </a:p>
          <a:p>
            <a:pPr>
              <a:spcBef>
                <a:spcPct val="50000"/>
              </a:spcBef>
            </a:pPr>
            <a:r>
              <a:rPr lang="en-US" altLang="zh-CN" sz="2200" dirty="0">
                <a:solidFill>
                  <a:srgbClr val="003366"/>
                </a:solidFill>
                <a:effectLst>
                  <a:outerShdw blurRad="38100" dist="38100" dir="2700000" algn="tl">
                    <a:srgbClr val="C0C0C0"/>
                  </a:outerShdw>
                </a:effectLst>
                <a:latin typeface="黑体" pitchFamily="49" charset="-122"/>
                <a:ea typeface="黑体" pitchFamily="49" charset="-122"/>
              </a:rPr>
              <a:t>    R</a:t>
            </a:r>
            <a:r>
              <a:rPr lang="en-US" altLang="zh-CN" sz="2200" baseline="-25000" dirty="0">
                <a:solidFill>
                  <a:srgbClr val="003366"/>
                </a:solidFill>
                <a:effectLst>
                  <a:outerShdw blurRad="38100" dist="38100" dir="2700000" algn="tl">
                    <a:srgbClr val="C0C0C0"/>
                  </a:outerShdw>
                </a:effectLst>
                <a:latin typeface="黑体" pitchFamily="49" charset="-122"/>
                <a:ea typeface="黑体" pitchFamily="49" charset="-122"/>
              </a:rPr>
              <a:t>0</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越大，分辨率越强，一般光谱仪的分辨率在</a:t>
            </a:r>
            <a:r>
              <a:rPr lang="en-US" altLang="zh-CN" sz="2200" dirty="0">
                <a:solidFill>
                  <a:srgbClr val="C00000"/>
                </a:solidFill>
                <a:effectLst>
                  <a:outerShdw blurRad="38100" dist="38100" dir="2700000" algn="tl">
                    <a:srgbClr val="C0C0C0"/>
                  </a:outerShdw>
                </a:effectLst>
                <a:latin typeface="黑体" pitchFamily="49" charset="-122"/>
                <a:ea typeface="黑体" pitchFamily="49" charset="-122"/>
              </a:rPr>
              <a:t>5000-60000</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之间。</a:t>
            </a:r>
          </a:p>
        </p:txBody>
      </p:sp>
      <p:graphicFrame>
        <p:nvGraphicFramePr>
          <p:cNvPr id="18436" name="Object 7"/>
          <p:cNvGraphicFramePr>
            <a:graphicFrameLocks noChangeAspect="1"/>
          </p:cNvGraphicFramePr>
          <p:nvPr>
            <p:extLst>
              <p:ext uri="{D42A27DB-BD31-4B8C-83A1-F6EECF244321}">
                <p14:modId xmlns:p14="http://schemas.microsoft.com/office/powerpoint/2010/main" val="337410354"/>
              </p:ext>
            </p:extLst>
          </p:nvPr>
        </p:nvGraphicFramePr>
        <p:xfrm>
          <a:off x="3482975" y="4935537"/>
          <a:ext cx="1241425" cy="855663"/>
        </p:xfrm>
        <a:graphic>
          <a:graphicData uri="http://schemas.openxmlformats.org/presentationml/2006/ole">
            <mc:AlternateContent xmlns:mc="http://schemas.openxmlformats.org/markup-compatibility/2006">
              <mc:Choice xmlns:v="urn:schemas-microsoft-com:vml" Requires="v">
                <p:oleObj name="公式" r:id="rId3" imgW="542810" imgH="362041" progId="Equation.3">
                  <p:embed/>
                </p:oleObj>
              </mc:Choice>
              <mc:Fallback>
                <p:oleObj name="公式" r:id="rId3" imgW="542810" imgH="362041"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975" y="4935537"/>
                        <a:ext cx="1241425"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a:graphicFrameLocks noChangeAspect="1"/>
          </p:cNvGraphicFramePr>
          <p:nvPr>
            <p:extLst>
              <p:ext uri="{D42A27DB-BD31-4B8C-83A1-F6EECF244321}">
                <p14:modId xmlns:p14="http://schemas.microsoft.com/office/powerpoint/2010/main" val="4267697906"/>
              </p:ext>
            </p:extLst>
          </p:nvPr>
        </p:nvGraphicFramePr>
        <p:xfrm>
          <a:off x="304800" y="1524000"/>
          <a:ext cx="8698230" cy="3858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3657600" y="358234"/>
            <a:ext cx="2242922" cy="707886"/>
          </a:xfrm>
          <a:prstGeom prst="rect">
            <a:avLst/>
          </a:prstGeom>
        </p:spPr>
        <p:txBody>
          <a:bodyPr wrap="none">
            <a:spAutoFit/>
          </a:bodyPr>
          <a:lstStyle/>
          <a:p>
            <a:r>
              <a:rPr kumimoji="1" lang="zh-CN" altLang="zh-CN" sz="4000" dirty="0">
                <a:solidFill>
                  <a:srgbClr val="003300"/>
                </a:solidFill>
                <a:effectLst>
                  <a:outerShdw blurRad="38100" dist="38100" dir="2700000" algn="tl">
                    <a:srgbClr val="C0C0C0"/>
                  </a:outerShdw>
                </a:effectLst>
                <a:latin typeface="+mj-lt"/>
                <a:ea typeface="黑体" pitchFamily="49" charset="-122"/>
              </a:rPr>
              <a:t>知识框图</a:t>
            </a:r>
            <a:endParaRPr kumimoji="1" lang="zh-CN" altLang="en-US" sz="4000" dirty="0">
              <a:solidFill>
                <a:srgbClr val="003300"/>
              </a:solidFill>
              <a:effectLst>
                <a:outerShdw blurRad="38100" dist="38100" dir="2700000" algn="tl">
                  <a:srgbClr val="C0C0C0"/>
                </a:outerShdw>
              </a:effectLst>
              <a:latin typeface="+mj-lt"/>
              <a:ea typeface="黑体" pitchFamily="49" charset="-122"/>
            </a:endParaRPr>
          </a:p>
        </p:txBody>
      </p:sp>
    </p:spTree>
    <p:extLst>
      <p:ext uri="{BB962C8B-B14F-4D97-AF65-F5344CB8AC3E}">
        <p14:creationId xmlns:p14="http://schemas.microsoft.com/office/powerpoint/2010/main" val="162324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389792" y="3733800"/>
            <a:ext cx="83058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r>
              <a:rPr kumimoji="1" lang="zh-CN" altLang="en-US" sz="2200" dirty="0">
                <a:solidFill>
                  <a:srgbClr val="990000"/>
                </a:solidFill>
                <a:latin typeface="黑体" pitchFamily="49" charset="-122"/>
                <a:ea typeface="黑体" pitchFamily="49" charset="-122"/>
              </a:rPr>
              <a:t>棱镜光谱仪</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色散不均匀、光谱吸收有选择性、分辨本领低等特点。</a:t>
            </a:r>
            <a:endParaRPr lang="en-US" altLang="zh-CN" sz="2200" dirty="0">
              <a:solidFill>
                <a:srgbClr val="003366"/>
              </a:solidFill>
              <a:effectLst>
                <a:outerShdw blurRad="38100" dist="38100" dir="2700000" algn="tl">
                  <a:srgbClr val="C0C0C0"/>
                </a:outerShdw>
              </a:effectLst>
              <a:latin typeface="黑体" pitchFamily="49" charset="-122"/>
              <a:ea typeface="黑体" pitchFamily="49" charset="-122"/>
            </a:endParaRPr>
          </a:p>
          <a:p>
            <a:pPr eaLnBrk="1" hangingPunct="1"/>
            <a:endParaRPr lang="en-US" altLang="zh-CN" sz="2200" dirty="0">
              <a:solidFill>
                <a:srgbClr val="003366"/>
              </a:solidFill>
              <a:effectLst>
                <a:outerShdw blurRad="38100" dist="38100" dir="2700000" algn="tl">
                  <a:srgbClr val="C0C0C0"/>
                </a:outerShdw>
              </a:effectLst>
              <a:latin typeface="黑体" pitchFamily="49" charset="-122"/>
              <a:ea typeface="黑体" pitchFamily="49" charset="-122"/>
            </a:endParaRPr>
          </a:p>
          <a:p>
            <a:pPr eaLnBrk="1" hangingPunct="1"/>
            <a:r>
              <a:rPr kumimoji="1" lang="zh-CN" altLang="en-US" sz="2200" dirty="0">
                <a:solidFill>
                  <a:srgbClr val="990000"/>
                </a:solidFill>
                <a:latin typeface="黑体" pitchFamily="49" charset="-122"/>
                <a:ea typeface="黑体" pitchFamily="49" charset="-122"/>
              </a:rPr>
              <a:t>光栅分光</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具有色散均匀、分辨率高、能量集中，光谱范围宽等优点，光栅光谱仪的使用相当普遍；</a:t>
            </a:r>
            <a:endParaRPr lang="en-US" altLang="zh-CN" sz="2200" dirty="0">
              <a:solidFill>
                <a:srgbClr val="003366"/>
              </a:solidFill>
              <a:effectLst>
                <a:outerShdw blurRad="38100" dist="38100" dir="2700000" algn="tl">
                  <a:srgbClr val="C0C0C0"/>
                </a:outerShdw>
              </a:effectLst>
              <a:latin typeface="黑体" pitchFamily="49" charset="-122"/>
              <a:ea typeface="黑体" pitchFamily="49" charset="-122"/>
            </a:endParaRPr>
          </a:p>
          <a:p>
            <a:pPr eaLnBrk="1" hangingPunct="1"/>
            <a:endParaRPr lang="en-US" altLang="zh-CN" sz="2200" dirty="0">
              <a:solidFill>
                <a:srgbClr val="003366"/>
              </a:solidFill>
              <a:effectLst>
                <a:outerShdw blurRad="38100" dist="38100" dir="2700000" algn="tl">
                  <a:srgbClr val="C0C0C0"/>
                </a:outerShdw>
              </a:effectLst>
              <a:latin typeface="黑体" pitchFamily="49" charset="-122"/>
              <a:ea typeface="黑体" pitchFamily="49" charset="-122"/>
            </a:endParaRPr>
          </a:p>
          <a:p>
            <a:pPr eaLnBrk="1" hangingPunct="1"/>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棱镜色散与光栅色散都适用于光谱的研究，它们的光谱仪都是精密的光学仪器，都是重要的分光元件。在应用中，</a:t>
            </a:r>
            <a:r>
              <a:rPr kumimoji="1" lang="zh-CN" altLang="en-US" sz="2200" dirty="0">
                <a:solidFill>
                  <a:srgbClr val="990000"/>
                </a:solidFill>
                <a:latin typeface="黑体" pitchFamily="49" charset="-122"/>
                <a:ea typeface="黑体" pitchFamily="49" charset="-122"/>
              </a:rPr>
              <a:t>光栅可应用于更精密的分光</a:t>
            </a:r>
            <a:r>
              <a:rPr lang="zh-CN" altLang="en-US" sz="2200" dirty="0">
                <a:solidFill>
                  <a:srgbClr val="003366"/>
                </a:solidFill>
                <a:effectLst>
                  <a:outerShdw blurRad="38100" dist="38100" dir="2700000" algn="tl">
                    <a:srgbClr val="C0C0C0"/>
                  </a:outerShdw>
                </a:effectLst>
                <a:latin typeface="黑体" pitchFamily="49" charset="-122"/>
                <a:ea typeface="黑体" pitchFamily="49" charset="-122"/>
              </a:rPr>
              <a:t>。</a:t>
            </a:r>
          </a:p>
        </p:txBody>
      </p:sp>
      <p:pic>
        <p:nvPicPr>
          <p:cNvPr id="6" name="Picture 6" descr="10-12[1]"/>
          <p:cNvPicPr>
            <a:picLocks noChangeAspect="1" noChangeArrowheads="1"/>
          </p:cNvPicPr>
          <p:nvPr/>
        </p:nvPicPr>
        <p:blipFill>
          <a:blip r:embed="rId2">
            <a:extLst>
              <a:ext uri="{28A0092B-C50C-407E-A947-70E740481C1C}">
                <a14:useLocalDpi xmlns:a14="http://schemas.microsoft.com/office/drawing/2010/main" val="0"/>
              </a:ext>
            </a:extLst>
          </a:blip>
          <a:srcRect b="10176"/>
          <a:stretch>
            <a:fillRect/>
          </a:stretch>
        </p:blipFill>
        <p:spPr bwMode="auto">
          <a:xfrm>
            <a:off x="685800" y="474785"/>
            <a:ext cx="3581400" cy="2438400"/>
          </a:xfrm>
          <a:prstGeom prst="rect">
            <a:avLst/>
          </a:prstGeom>
          <a:ln/>
        </p:spPr>
        <p:style>
          <a:lnRef idx="0">
            <a:schemeClr val="accent6"/>
          </a:lnRef>
          <a:fillRef idx="3">
            <a:schemeClr val="accent6"/>
          </a:fillRef>
          <a:effectRef idx="3">
            <a:schemeClr val="accent6"/>
          </a:effectRef>
          <a:fontRef idx="minor">
            <a:schemeClr val="lt1"/>
          </a:fontRef>
        </p:style>
      </p:pic>
      <p:pic>
        <p:nvPicPr>
          <p:cNvPr id="7" name="Picture 5" descr="10-14[1]"/>
          <p:cNvPicPr>
            <a:picLocks noChangeAspect="1" noChangeArrowheads="1"/>
          </p:cNvPicPr>
          <p:nvPr/>
        </p:nvPicPr>
        <p:blipFill>
          <a:blip r:embed="rId3">
            <a:extLst>
              <a:ext uri="{28A0092B-C50C-407E-A947-70E740481C1C}">
                <a14:useLocalDpi xmlns:a14="http://schemas.microsoft.com/office/drawing/2010/main" val="0"/>
              </a:ext>
            </a:extLst>
          </a:blip>
          <a:srcRect b="9386"/>
          <a:stretch>
            <a:fillRect/>
          </a:stretch>
        </p:blipFill>
        <p:spPr bwMode="auto">
          <a:xfrm>
            <a:off x="4800599" y="436685"/>
            <a:ext cx="3523609" cy="2491154"/>
          </a:xfrm>
          <a:prstGeom prst="rect">
            <a:avLst/>
          </a:prstGeom>
          <a:ln/>
        </p:spPr>
        <p:style>
          <a:lnRef idx="0">
            <a:schemeClr val="accent6"/>
          </a:lnRef>
          <a:fillRef idx="3">
            <a:schemeClr val="accent6"/>
          </a:fillRef>
          <a:effectRef idx="3">
            <a:schemeClr val="accent6"/>
          </a:effectRef>
          <a:fontRef idx="minor">
            <a:schemeClr val="lt1"/>
          </a:fontRef>
        </p:style>
      </p:pic>
      <p:sp>
        <p:nvSpPr>
          <p:cNvPr id="8" name="Text Box 4"/>
          <p:cNvSpPr txBox="1">
            <a:spLocks noChangeArrowheads="1"/>
          </p:cNvSpPr>
          <p:nvPr/>
        </p:nvSpPr>
        <p:spPr bwMode="auto">
          <a:xfrm>
            <a:off x="1447800" y="3124200"/>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spcBef>
                <a:spcPct val="50000"/>
              </a:spcBef>
            </a:pPr>
            <a:r>
              <a:rPr kumimoji="1" lang="zh-CN" altLang="en-US" sz="2400" dirty="0">
                <a:solidFill>
                  <a:srgbClr val="003300"/>
                </a:solidFill>
                <a:effectLst>
                  <a:outerShdw blurRad="38100" dist="38100" dir="2700000" algn="tl">
                    <a:srgbClr val="C0C0C0"/>
                  </a:outerShdw>
                </a:effectLst>
                <a:ea typeface="黑体" pitchFamily="49" charset="-122"/>
              </a:rPr>
              <a:t>棱镜</a:t>
            </a:r>
            <a:r>
              <a:rPr lang="zh-CN" altLang="en-US" sz="2400" dirty="0">
                <a:solidFill>
                  <a:srgbClr val="0033CC"/>
                </a:solidFill>
                <a:latin typeface="仿宋_GB2312" pitchFamily="49" charset="-122"/>
                <a:ea typeface="仿宋_GB2312" pitchFamily="49" charset="-122"/>
              </a:rPr>
              <a:t> </a:t>
            </a:r>
          </a:p>
        </p:txBody>
      </p:sp>
      <p:sp>
        <p:nvSpPr>
          <p:cNvPr id="9" name="Text Box 6"/>
          <p:cNvSpPr txBox="1">
            <a:spLocks noChangeArrowheads="1"/>
          </p:cNvSpPr>
          <p:nvPr/>
        </p:nvSpPr>
        <p:spPr bwMode="auto">
          <a:xfrm>
            <a:off x="5638800" y="3126432"/>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defRPr kumimoji="1" sz="2400">
                <a:solidFill>
                  <a:srgbClr val="003300"/>
                </a:solidFill>
                <a:effectLst>
                  <a:outerShdw blurRad="38100" dist="38100" dir="2700000" algn="tl">
                    <a:srgbClr val="C0C0C0"/>
                  </a:outerShdw>
                </a:effectLst>
                <a:ea typeface="黑体"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光栅</a:t>
            </a:r>
          </a:p>
        </p:txBody>
      </p:sp>
    </p:spTree>
    <p:extLst>
      <p:ext uri="{BB962C8B-B14F-4D97-AF65-F5344CB8AC3E}">
        <p14:creationId xmlns:p14="http://schemas.microsoft.com/office/powerpoint/2010/main" val="3713185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Text Box 5"/>
          <p:cNvSpPr txBox="1">
            <a:spLocks noChangeArrowheads="1"/>
          </p:cNvSpPr>
          <p:nvPr/>
        </p:nvSpPr>
        <p:spPr bwMode="auto">
          <a:xfrm>
            <a:off x="457200" y="914400"/>
            <a:ext cx="8305800" cy="169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pPr>
            <a:r>
              <a:rPr kumimoji="1" lang="zh-CN" altLang="en-US" sz="2800" dirty="0">
                <a:solidFill>
                  <a:srgbClr val="003300"/>
                </a:solidFill>
                <a:effectLst>
                  <a:outerShdw blurRad="38100" dist="38100" dir="2700000" algn="tl">
                    <a:srgbClr val="C0C0C0"/>
                  </a:outerShdw>
                </a:effectLst>
                <a:ea typeface="黑体" pitchFamily="49" charset="-122"/>
              </a:rPr>
              <a:t>平面反射光栅的分光系统 </a:t>
            </a:r>
          </a:p>
          <a:p>
            <a:pPr algn="just">
              <a:lnSpc>
                <a:spcPct val="120000"/>
              </a:lnSpc>
              <a:spcBef>
                <a:spcPct val="20000"/>
              </a:spcBef>
            </a:pPr>
            <a:r>
              <a:rPr kumimoji="1" lang="zh-CN" altLang="en-US" sz="2600" b="0" dirty="0">
                <a:latin typeface="Times New Roman" pitchFamily="18" charset="0"/>
                <a:ea typeface="黑体" pitchFamily="49" charset="-122"/>
              </a:rPr>
              <a:t>      </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主要用于单通道仪器，每次仅能选择一条光谱线作为分析线，检测一种元素。  </a:t>
            </a:r>
          </a:p>
        </p:txBody>
      </p:sp>
      <p:pic>
        <p:nvPicPr>
          <p:cNvPr id="1044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892425"/>
            <a:ext cx="6754812" cy="33559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4454"/>
                                        </p:tgtEl>
                                        <p:attrNameLst>
                                          <p:attrName>style.visibility</p:attrName>
                                        </p:attrNameLst>
                                      </p:cBhvr>
                                      <p:to>
                                        <p:strVal val="visible"/>
                                      </p:to>
                                    </p:set>
                                    <p:animEffect transition="in" filter="wipe(down)">
                                      <p:cBhvr>
                                        <p:cTn id="7" dur="1000"/>
                                        <p:tgtEl>
                                          <p:spTgt spid="1044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53">
                                            <p:txEl>
                                              <p:pRg st="0" end="0"/>
                                            </p:txEl>
                                          </p:spTgt>
                                        </p:tgtEl>
                                        <p:attrNameLst>
                                          <p:attrName>style.visibility</p:attrName>
                                        </p:attrNameLst>
                                      </p:cBhvr>
                                      <p:to>
                                        <p:strVal val="visible"/>
                                      </p:to>
                                    </p:set>
                                    <p:animEffect transition="in" filter="wipe(left)">
                                      <p:cBhvr>
                                        <p:cTn id="12" dur="500"/>
                                        <p:tgtEl>
                                          <p:spTgt spid="10445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453">
                                            <p:txEl>
                                              <p:pRg st="1" end="1"/>
                                            </p:txEl>
                                          </p:spTgt>
                                        </p:tgtEl>
                                        <p:attrNameLst>
                                          <p:attrName>style.visibility</p:attrName>
                                        </p:attrNameLst>
                                      </p:cBhvr>
                                      <p:to>
                                        <p:strVal val="visible"/>
                                      </p:to>
                                    </p:set>
                                    <p:animEffect transition="in" filter="wipe(left)">
                                      <p:cBhvr>
                                        <p:cTn id="17" dur="500"/>
                                        <p:tgtEl>
                                          <p:spTgt spid="1044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1676400" y="381000"/>
            <a:ext cx="396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80000"/>
              </a:lnSpc>
            </a:pPr>
            <a:r>
              <a:rPr kumimoji="1" lang="zh-CN" altLang="en-US" sz="3200" dirty="0">
                <a:solidFill>
                  <a:srgbClr val="003300"/>
                </a:solidFill>
                <a:effectLst>
                  <a:outerShdw blurRad="38100" dist="38100" dir="2700000" algn="tl">
                    <a:srgbClr val="C0C0C0"/>
                  </a:outerShdw>
                </a:effectLst>
                <a:ea typeface="黑体" pitchFamily="49" charset="-122"/>
              </a:rPr>
              <a:t>凹面光栅分光系统 </a:t>
            </a:r>
          </a:p>
        </p:txBody>
      </p:sp>
      <p:sp>
        <p:nvSpPr>
          <p:cNvPr id="106499" name="Text Box 3"/>
          <p:cNvSpPr txBox="1">
            <a:spLocks noChangeArrowheads="1"/>
          </p:cNvSpPr>
          <p:nvPr/>
        </p:nvSpPr>
        <p:spPr bwMode="auto">
          <a:xfrm>
            <a:off x="1676400" y="914400"/>
            <a:ext cx="6096000" cy="60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pP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实现多道多元素的同时检测。</a:t>
            </a:r>
          </a:p>
        </p:txBody>
      </p:sp>
      <p:pic>
        <p:nvPicPr>
          <p:cNvPr id="106500" name="Picture 4" descr="凹面光栅分光系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5724525" cy="4341813"/>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wipe(left)">
                                      <p:cBhvr>
                                        <p:cTn id="7" dur="500"/>
                                        <p:tgtEl>
                                          <p:spTgt spid="10649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6500"/>
                                        </p:tgtEl>
                                        <p:attrNameLst>
                                          <p:attrName>style.visibility</p:attrName>
                                        </p:attrNameLst>
                                      </p:cBhvr>
                                      <p:to>
                                        <p:strVal val="visible"/>
                                      </p:to>
                                    </p:set>
                                    <p:animEffect transition="in" filter="wipe(left)">
                                      <p:cBhvr>
                                        <p:cTn id="11" dur="500"/>
                                        <p:tgtEl>
                                          <p:spTgt spid="1065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6499">
                                            <p:txEl>
                                              <p:pRg st="0" end="0"/>
                                            </p:txEl>
                                          </p:spTgt>
                                        </p:tgtEl>
                                        <p:attrNameLst>
                                          <p:attrName>style.visibility</p:attrName>
                                        </p:attrNameLst>
                                      </p:cBhvr>
                                      <p:to>
                                        <p:strVal val="visible"/>
                                      </p:to>
                                    </p:set>
                                    <p:animEffect transition="in" filter="wipe(left)">
                                      <p:cBhvr>
                                        <p:cTn id="16" dur="500"/>
                                        <p:tgtEl>
                                          <p:spTgt spid="1064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autoUpdateAnimBg="0" advAuto="0"/>
      <p:bldP spid="106499"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304800" y="533400"/>
            <a:ext cx="6858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80000"/>
              </a:lnSpc>
            </a:pPr>
            <a:r>
              <a:rPr kumimoji="1" lang="zh-CN" altLang="en-US" sz="3200" dirty="0">
                <a:solidFill>
                  <a:srgbClr val="003300"/>
                </a:solidFill>
                <a:effectLst>
                  <a:outerShdw blurRad="38100" dist="38100" dir="2700000" algn="tl">
                    <a:srgbClr val="C0C0C0"/>
                  </a:outerShdw>
                </a:effectLst>
                <a:ea typeface="黑体" pitchFamily="49" charset="-122"/>
              </a:rPr>
              <a:t>中阶梯平面反射光栅的分光系统 </a:t>
            </a:r>
          </a:p>
        </p:txBody>
      </p:sp>
      <p:sp>
        <p:nvSpPr>
          <p:cNvPr id="105475" name="Text Box 3"/>
          <p:cNvSpPr txBox="1">
            <a:spLocks noChangeArrowheads="1"/>
          </p:cNvSpPr>
          <p:nvPr/>
        </p:nvSpPr>
        <p:spPr bwMode="auto">
          <a:xfrm>
            <a:off x="304800" y="1600200"/>
            <a:ext cx="3886200" cy="422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pPr>
            <a:r>
              <a:rPr kumimoji="1" lang="en-US" altLang="zh-CN" sz="2800" b="0" dirty="0">
                <a:latin typeface="宋体" pitchFamily="2" charset="-122"/>
              </a:rPr>
              <a:t>  </a:t>
            </a: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中阶梯光栅与棱镜结合使用，形成了二维光谱，配合阵列检测器，可实现多元素的同时测定，且结构紧凑，已出现在新一代原子发射光谱仪中。 </a:t>
            </a:r>
          </a:p>
        </p:txBody>
      </p:sp>
      <p:pic>
        <p:nvPicPr>
          <p:cNvPr id="105476" name="Picture 4" descr="中阶梯光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057400"/>
            <a:ext cx="4648200" cy="3678238"/>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wipe(left)">
                                      <p:cBhvr>
                                        <p:cTn id="7" dur="500"/>
                                        <p:tgtEl>
                                          <p:spTgt spid="105474">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5476"/>
                                        </p:tgtEl>
                                        <p:attrNameLst>
                                          <p:attrName>style.visibility</p:attrName>
                                        </p:attrNameLst>
                                      </p:cBhvr>
                                      <p:to>
                                        <p:strVal val="visible"/>
                                      </p:to>
                                    </p:set>
                                    <p:animEffect transition="in" filter="wipe(left)">
                                      <p:cBhvr>
                                        <p:cTn id="11" dur="500"/>
                                        <p:tgtEl>
                                          <p:spTgt spid="10547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5475">
                                            <p:txEl>
                                              <p:pRg st="0" end="0"/>
                                            </p:txEl>
                                          </p:spTgt>
                                        </p:tgtEl>
                                        <p:attrNameLst>
                                          <p:attrName>style.visibility</p:attrName>
                                        </p:attrNameLst>
                                      </p:cBhvr>
                                      <p:to>
                                        <p:strVal val="visible"/>
                                      </p:to>
                                    </p:set>
                                    <p:animEffect transition="in" filter="wipe(left)">
                                      <p:cBhvr>
                                        <p:cTn id="16" dur="500"/>
                                        <p:tgtEl>
                                          <p:spTgt spid="1054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autoUpdateAnimBg="0" advAuto="0"/>
      <p:bldP spid="10547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533400" y="381000"/>
            <a:ext cx="8153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80000"/>
              </a:lnSpc>
            </a:pPr>
            <a:r>
              <a:rPr kumimoji="1" lang="en-US" altLang="zh-CN" sz="2800" dirty="0">
                <a:solidFill>
                  <a:srgbClr val="003300"/>
                </a:solidFill>
                <a:effectLst>
                  <a:outerShdw blurRad="38100" dist="38100" dir="2700000" algn="tl">
                    <a:srgbClr val="C0C0C0"/>
                  </a:outerShdw>
                </a:effectLst>
                <a:ea typeface="黑体" pitchFamily="49" charset="-122"/>
              </a:rPr>
              <a:t>3.3.3 </a:t>
            </a:r>
            <a:r>
              <a:rPr kumimoji="1" lang="zh-CN" altLang="en-US" sz="2800" dirty="0">
                <a:solidFill>
                  <a:srgbClr val="003300"/>
                </a:solidFill>
                <a:effectLst>
                  <a:outerShdw blurRad="38100" dist="38100" dir="2700000" algn="tl">
                    <a:srgbClr val="C0C0C0"/>
                  </a:outerShdw>
                </a:effectLst>
                <a:ea typeface="黑体" pitchFamily="49" charset="-122"/>
              </a:rPr>
              <a:t>进样系统 </a:t>
            </a:r>
          </a:p>
        </p:txBody>
      </p:sp>
      <p:sp>
        <p:nvSpPr>
          <p:cNvPr id="108547" name="Text Box 3"/>
          <p:cNvSpPr txBox="1">
            <a:spLocks noChangeArrowheads="1"/>
          </p:cNvSpPr>
          <p:nvPr/>
        </p:nvSpPr>
        <p:spPr bwMode="auto">
          <a:xfrm>
            <a:off x="533400" y="990600"/>
            <a:ext cx="8305800" cy="171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pPr>
            <a:r>
              <a:rPr kumimoji="1" lang="en-US" altLang="zh-CN" sz="2400" b="0" dirty="0">
                <a:solidFill>
                  <a:srgbClr val="0000CC"/>
                </a:solidFill>
                <a:latin typeface="宋体" pitchFamily="2" charset="-122"/>
              </a:rPr>
              <a:t>    </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电弧、电火花及激光为光源的发射光谱仪器：主要分析固体试样。试样放在电极中。</a:t>
            </a:r>
          </a:p>
          <a:p>
            <a:pPr algn="just">
              <a:lnSpc>
                <a:spcPct val="140000"/>
              </a:lnSpc>
              <a:spcBef>
                <a:spcPct val="20000"/>
              </a:spcBef>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    </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rPr>
              <a:t>ICP</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光源：将试样制备成溶液后进样。</a:t>
            </a:r>
          </a:p>
        </p:txBody>
      </p:sp>
      <p:graphicFrame>
        <p:nvGraphicFramePr>
          <p:cNvPr id="108548" name="Object 4"/>
          <p:cNvGraphicFramePr>
            <a:graphicFrameLocks noChangeAspect="1"/>
          </p:cNvGraphicFramePr>
          <p:nvPr/>
        </p:nvGraphicFramePr>
        <p:xfrm>
          <a:off x="4191000" y="2743200"/>
          <a:ext cx="4267200" cy="3892550"/>
        </p:xfrm>
        <a:graphic>
          <a:graphicData uri="http://schemas.openxmlformats.org/presentationml/2006/ole">
            <mc:AlternateContent xmlns:mc="http://schemas.openxmlformats.org/markup-compatibility/2006">
              <mc:Choice xmlns:v="urn:schemas-microsoft-com:vml" Requires="v">
                <p:oleObj name="位图图像" r:id="rId2" imgW="3476190" imgH="3172268" progId="Paint.Picture">
                  <p:embed/>
                </p:oleObj>
              </mc:Choice>
              <mc:Fallback>
                <p:oleObj name="位图图像" r:id="rId2" imgW="3476190" imgH="3172268"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743200"/>
                        <a:ext cx="4267200" cy="3892550"/>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49" name="Text Box 5"/>
          <p:cNvSpPr txBox="1">
            <a:spLocks noChangeArrowheads="1"/>
          </p:cNvSpPr>
          <p:nvPr/>
        </p:nvSpPr>
        <p:spPr bwMode="auto">
          <a:xfrm>
            <a:off x="559777" y="3962400"/>
            <a:ext cx="3657600" cy="119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pPr>
            <a:r>
              <a:rPr kumimoji="1" lang="en-US" altLang="zh-CN" sz="2600" b="0" dirty="0">
                <a:solidFill>
                  <a:srgbClr val="0000CC"/>
                </a:solidFill>
                <a:latin typeface="宋体" pitchFamily="2" charset="-122"/>
              </a:rPr>
              <a:t>  </a:t>
            </a:r>
            <a:r>
              <a:rPr kumimoji="1" lang="zh-CN" altLang="en-US" sz="2200" dirty="0">
                <a:solidFill>
                  <a:srgbClr val="FF0000"/>
                </a:solidFill>
                <a:effectLst>
                  <a:outerShdw blurRad="38100" dist="38100" dir="2700000" algn="tl">
                    <a:srgbClr val="C0C0C0"/>
                  </a:outerShdw>
                </a:effectLst>
                <a:latin typeface="黑体" pitchFamily="49" charset="-122"/>
                <a:ea typeface="黑体" pitchFamily="49" charset="-122"/>
              </a:rPr>
              <a:t>溶液进样装置：见图，</a:t>
            </a:r>
            <a:endParaRPr kumimoji="1" lang="en-US" altLang="zh-CN" sz="2200" dirty="0">
              <a:solidFill>
                <a:srgbClr val="FF0000"/>
              </a:solidFill>
              <a:effectLst>
                <a:outerShdw blurRad="38100" dist="38100" dir="2700000" algn="tl">
                  <a:srgbClr val="C0C0C0"/>
                </a:outerShdw>
              </a:effectLst>
              <a:latin typeface="黑体" pitchFamily="49" charset="-122"/>
              <a:ea typeface="黑体" pitchFamily="49" charset="-122"/>
            </a:endParaRPr>
          </a:p>
          <a:p>
            <a:pPr algn="just">
              <a:lnSpc>
                <a:spcPct val="140000"/>
              </a:lnSpc>
              <a:spcBef>
                <a:spcPct val="20000"/>
              </a:spcBef>
            </a:pPr>
            <a:r>
              <a:rPr kumimoji="1" lang="zh-CN" altLang="en-US" sz="2200" dirty="0">
                <a:solidFill>
                  <a:srgbClr val="FF0000"/>
                </a:solidFill>
                <a:effectLst>
                  <a:outerShdw blurRad="38100" dist="38100" dir="2700000" algn="tl">
                    <a:srgbClr val="C0C0C0"/>
                  </a:outerShdw>
                </a:effectLst>
                <a:latin typeface="黑体" pitchFamily="49" charset="-122"/>
                <a:ea typeface="黑体" pitchFamily="49" charset="-122"/>
              </a:rPr>
              <a:t>雾化、蒸发、原子化。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546">
                                            <p:txEl>
                                              <p:pRg st="0" end="0"/>
                                            </p:txEl>
                                          </p:spTgt>
                                        </p:tgtEl>
                                        <p:attrNameLst>
                                          <p:attrName>style.visibility</p:attrName>
                                        </p:attrNameLst>
                                      </p:cBhvr>
                                      <p:to>
                                        <p:strVal val="visible"/>
                                      </p:to>
                                    </p:set>
                                    <p:animEffect transition="in" filter="wipe(left)">
                                      <p:cBhvr>
                                        <p:cTn id="7" dur="500"/>
                                        <p:tgtEl>
                                          <p:spTgt spid="1085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547">
                                            <p:txEl>
                                              <p:pRg st="0" end="0"/>
                                            </p:txEl>
                                          </p:spTgt>
                                        </p:tgtEl>
                                        <p:attrNameLst>
                                          <p:attrName>style.visibility</p:attrName>
                                        </p:attrNameLst>
                                      </p:cBhvr>
                                      <p:to>
                                        <p:strVal val="visible"/>
                                      </p:to>
                                    </p:set>
                                    <p:animEffect transition="in" filter="wipe(left)">
                                      <p:cBhvr>
                                        <p:cTn id="12" dur="500"/>
                                        <p:tgtEl>
                                          <p:spTgt spid="1085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547">
                                            <p:txEl>
                                              <p:pRg st="1" end="1"/>
                                            </p:txEl>
                                          </p:spTgt>
                                        </p:tgtEl>
                                        <p:attrNameLst>
                                          <p:attrName>style.visibility</p:attrName>
                                        </p:attrNameLst>
                                      </p:cBhvr>
                                      <p:to>
                                        <p:strVal val="visible"/>
                                      </p:to>
                                    </p:set>
                                    <p:animEffect transition="in" filter="wipe(left)">
                                      <p:cBhvr>
                                        <p:cTn id="17" dur="500"/>
                                        <p:tgtEl>
                                          <p:spTgt spid="1085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8548"/>
                                        </p:tgtEl>
                                        <p:attrNameLst>
                                          <p:attrName>style.visibility</p:attrName>
                                        </p:attrNameLst>
                                      </p:cBhvr>
                                      <p:to>
                                        <p:strVal val="visible"/>
                                      </p:to>
                                    </p:set>
                                    <p:animEffect transition="in" filter="wipe(left)">
                                      <p:cBhvr>
                                        <p:cTn id="22" dur="500"/>
                                        <p:tgtEl>
                                          <p:spTgt spid="1085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8549">
                                            <p:txEl>
                                              <p:pRg st="0" end="0"/>
                                            </p:txEl>
                                          </p:spTgt>
                                        </p:tgtEl>
                                        <p:attrNameLst>
                                          <p:attrName>style.visibility</p:attrName>
                                        </p:attrNameLst>
                                      </p:cBhvr>
                                      <p:to>
                                        <p:strVal val="visible"/>
                                      </p:to>
                                    </p:set>
                                    <p:animEffect transition="in" filter="wipe(left)">
                                      <p:cBhvr>
                                        <p:cTn id="27" dur="500"/>
                                        <p:tgtEl>
                                          <p:spTgt spid="10854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8549">
                                            <p:txEl>
                                              <p:pRg st="1" end="1"/>
                                            </p:txEl>
                                          </p:spTgt>
                                        </p:tgtEl>
                                        <p:attrNameLst>
                                          <p:attrName>style.visibility</p:attrName>
                                        </p:attrNameLst>
                                      </p:cBhvr>
                                      <p:to>
                                        <p:strVal val="visible"/>
                                      </p:to>
                                    </p:set>
                                    <p:animEffect transition="in" filter="wipe(left)">
                                      <p:cBhvr>
                                        <p:cTn id="32" dur="500"/>
                                        <p:tgtEl>
                                          <p:spTgt spid="1085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build="p" autoUpdateAnimBg="0" advAuto="0"/>
      <p:bldP spid="108547" grpId="0" build="p" autoUpdateAnimBg="0"/>
      <p:bldP spid="108549"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ChangeArrowheads="1"/>
          </p:cNvSpPr>
          <p:nvPr/>
        </p:nvSpPr>
        <p:spPr bwMode="auto">
          <a:xfrm>
            <a:off x="533400" y="381000"/>
            <a:ext cx="8153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80000"/>
              </a:lnSpc>
            </a:pPr>
            <a:r>
              <a:rPr kumimoji="1" lang="en-US" altLang="zh-CN" sz="2800" dirty="0">
                <a:solidFill>
                  <a:srgbClr val="003300"/>
                </a:solidFill>
                <a:effectLst>
                  <a:outerShdw blurRad="38100" dist="38100" dir="2700000" algn="tl">
                    <a:srgbClr val="C0C0C0"/>
                  </a:outerShdw>
                </a:effectLst>
                <a:ea typeface="黑体" pitchFamily="49" charset="-122"/>
              </a:rPr>
              <a:t>3.3.4 </a:t>
            </a:r>
            <a:r>
              <a:rPr kumimoji="1" lang="zh-CN" altLang="en-US" sz="2800" dirty="0">
                <a:solidFill>
                  <a:srgbClr val="003300"/>
                </a:solidFill>
                <a:effectLst>
                  <a:outerShdw blurRad="38100" dist="38100" dir="2700000" algn="tl">
                    <a:srgbClr val="C0C0C0"/>
                  </a:outerShdw>
                </a:effectLst>
                <a:ea typeface="黑体" pitchFamily="49" charset="-122"/>
              </a:rPr>
              <a:t>检测器 </a:t>
            </a:r>
          </a:p>
        </p:txBody>
      </p:sp>
      <p:sp>
        <p:nvSpPr>
          <p:cNvPr id="107525" name="Text Box 5"/>
          <p:cNvSpPr txBox="1">
            <a:spLocks noChangeArrowheads="1"/>
          </p:cNvSpPr>
          <p:nvPr/>
        </p:nvSpPr>
        <p:spPr bwMode="auto">
          <a:xfrm>
            <a:off x="1143000" y="1294960"/>
            <a:ext cx="6477000" cy="6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pP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a:t>
            </a:r>
            <a:r>
              <a:rPr lang="en-US" altLang="zh-CN" sz="2800" dirty="0">
                <a:solidFill>
                  <a:srgbClr val="003366"/>
                </a:solidFill>
                <a:effectLst>
                  <a:outerShdw blurRad="38100" dist="38100" dir="2700000" algn="tl">
                    <a:srgbClr val="C0C0C0"/>
                  </a:outerShdw>
                </a:effectLst>
                <a:latin typeface="黑体" pitchFamily="49" charset="-122"/>
                <a:ea typeface="黑体" pitchFamily="49" charset="-122"/>
              </a:rPr>
              <a:t>1</a:t>
            </a: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）电荷转移阵列检测器（</a:t>
            </a:r>
            <a:r>
              <a:rPr lang="en-US" altLang="zh-CN" sz="2800" dirty="0">
                <a:solidFill>
                  <a:srgbClr val="003366"/>
                </a:solidFill>
                <a:effectLst>
                  <a:outerShdw blurRad="38100" dist="38100" dir="2700000" algn="tl">
                    <a:srgbClr val="C0C0C0"/>
                  </a:outerShdw>
                </a:effectLst>
                <a:latin typeface="黑体" pitchFamily="49" charset="-122"/>
                <a:ea typeface="黑体" pitchFamily="49" charset="-122"/>
              </a:rPr>
              <a:t>CCD</a:t>
            </a: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a:t>
            </a:r>
            <a:r>
              <a:rPr lang="en-US" altLang="zh-CN" sz="2800" dirty="0">
                <a:solidFill>
                  <a:srgbClr val="003366"/>
                </a:solidFill>
                <a:effectLst>
                  <a:outerShdw blurRad="38100" dist="38100" dir="2700000" algn="tl">
                    <a:srgbClr val="C0C0C0"/>
                  </a:outerShdw>
                </a:effectLst>
                <a:latin typeface="黑体" pitchFamily="49" charset="-122"/>
                <a:ea typeface="黑体" pitchFamily="49" charset="-122"/>
              </a:rPr>
              <a:t>CID</a:t>
            </a: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62" y="2606695"/>
            <a:ext cx="4128503" cy="3079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0" y="2453981"/>
            <a:ext cx="4076700" cy="3385157"/>
          </a:xfrm>
          <a:prstGeom prst="rect">
            <a:avLst/>
          </a:prstGeom>
          <a:noFill/>
        </p:spPr>
        <p:txBody>
          <a:bodyPr wrap="square" rtlCol="0">
            <a:spAutoFit/>
          </a:bodyPr>
          <a:lstStyle/>
          <a:p>
            <a:pPr algn="just">
              <a:lnSpc>
                <a:spcPct val="130000"/>
              </a:lnSpc>
            </a:pPr>
            <a:r>
              <a:rPr kumimoji="1" lang="zh-CN" altLang="en-US" sz="2400" dirty="0">
                <a:solidFill>
                  <a:srgbClr val="990000"/>
                </a:solidFill>
                <a:latin typeface="黑体" pitchFamily="49" charset="-122"/>
                <a:ea typeface="黑体" pitchFamily="49" charset="-122"/>
              </a:rPr>
              <a:t>优点：</a:t>
            </a:r>
            <a:endParaRPr kumimoji="1" lang="en-US" altLang="zh-CN" sz="2400" dirty="0">
              <a:solidFill>
                <a:srgbClr val="990000"/>
              </a:solidFill>
              <a:latin typeface="黑体" pitchFamily="49" charset="-122"/>
              <a:ea typeface="黑体" pitchFamily="49" charset="-122"/>
            </a:endParaRPr>
          </a:p>
          <a:p>
            <a:pPr marL="342900" indent="-342900" algn="just">
              <a:lnSpc>
                <a:spcPct val="130000"/>
              </a:lnSpc>
              <a:buFont typeface="Wingdings" pitchFamily="2" charset="2"/>
              <a:buChar char="ü"/>
            </a:pPr>
            <a:r>
              <a:rPr lang="zh-CN" altLang="en-US" sz="2400" dirty="0">
                <a:effectLst>
                  <a:outerShdw blurRad="38100" dist="38100" dir="2700000" algn="tl">
                    <a:srgbClr val="C0C0C0"/>
                  </a:outerShdw>
                </a:effectLst>
                <a:latin typeface="黑体" pitchFamily="49" charset="-122"/>
                <a:ea typeface="黑体" pitchFamily="49" charset="-122"/>
              </a:rPr>
              <a:t>同时多谱线的检测能力；</a:t>
            </a:r>
            <a:endParaRPr lang="en-US" altLang="zh-CN" sz="2400" dirty="0">
              <a:effectLst>
                <a:outerShdw blurRad="38100" dist="38100" dir="2700000" algn="tl">
                  <a:srgbClr val="C0C0C0"/>
                </a:outerShdw>
              </a:effectLst>
              <a:latin typeface="黑体" pitchFamily="49" charset="-122"/>
              <a:ea typeface="黑体" pitchFamily="49" charset="-122"/>
            </a:endParaRPr>
          </a:p>
          <a:p>
            <a:pPr marL="342900" indent="-342900" algn="just">
              <a:lnSpc>
                <a:spcPct val="130000"/>
              </a:lnSpc>
              <a:buFont typeface="Wingdings" pitchFamily="2" charset="2"/>
              <a:buChar char="ü"/>
            </a:pPr>
            <a:r>
              <a:rPr lang="zh-CN" altLang="en-US" sz="2400" dirty="0">
                <a:effectLst>
                  <a:outerShdw blurRad="38100" dist="38100" dir="2700000" algn="tl">
                    <a:srgbClr val="C0C0C0"/>
                  </a:outerShdw>
                </a:effectLst>
                <a:latin typeface="黑体" pitchFamily="49" charset="-122"/>
                <a:ea typeface="黑体" pitchFamily="49" charset="-122"/>
              </a:rPr>
              <a:t>分析速度快，可在</a:t>
            </a:r>
            <a:r>
              <a:rPr lang="en-US" altLang="zh-CN" sz="2400" dirty="0">
                <a:effectLst>
                  <a:outerShdw blurRad="38100" dist="38100" dir="2700000" algn="tl">
                    <a:srgbClr val="C0C0C0"/>
                  </a:outerShdw>
                </a:effectLst>
                <a:latin typeface="黑体" pitchFamily="49" charset="-122"/>
                <a:ea typeface="黑体" pitchFamily="49" charset="-122"/>
              </a:rPr>
              <a:t>1min</a:t>
            </a:r>
            <a:r>
              <a:rPr lang="zh-CN" altLang="en-US" sz="2400" dirty="0">
                <a:effectLst>
                  <a:outerShdw blurRad="38100" dist="38100" dir="2700000" algn="tl">
                    <a:srgbClr val="C0C0C0"/>
                  </a:outerShdw>
                </a:effectLst>
                <a:latin typeface="黑体" pitchFamily="49" charset="-122"/>
                <a:ea typeface="黑体" pitchFamily="49" charset="-122"/>
              </a:rPr>
              <a:t>内进行几十种元素的测定；</a:t>
            </a:r>
            <a:endParaRPr lang="en-US" altLang="zh-CN" sz="2400" dirty="0">
              <a:effectLst>
                <a:outerShdw blurRad="38100" dist="38100" dir="2700000" algn="tl">
                  <a:srgbClr val="C0C0C0"/>
                </a:outerShdw>
              </a:effectLst>
              <a:latin typeface="黑体" pitchFamily="49" charset="-122"/>
              <a:ea typeface="黑体" pitchFamily="49" charset="-122"/>
            </a:endParaRPr>
          </a:p>
          <a:p>
            <a:pPr marL="342900" indent="-342900" algn="just">
              <a:lnSpc>
                <a:spcPct val="130000"/>
              </a:lnSpc>
              <a:buFont typeface="Wingdings" pitchFamily="2" charset="2"/>
              <a:buChar char="ü"/>
            </a:pPr>
            <a:r>
              <a:rPr lang="zh-CN" altLang="en-US" sz="2400" dirty="0">
                <a:effectLst>
                  <a:outerShdw blurRad="38100" dist="38100" dir="2700000" algn="tl">
                    <a:srgbClr val="C0C0C0"/>
                  </a:outerShdw>
                </a:effectLst>
                <a:latin typeface="黑体" pitchFamily="49" charset="-122"/>
                <a:ea typeface="黑体" pitchFamily="49" charset="-122"/>
              </a:rPr>
              <a:t>灵敏度高；</a:t>
            </a:r>
            <a:endParaRPr lang="en-US" altLang="zh-CN" sz="2400" dirty="0">
              <a:effectLst>
                <a:outerShdw blurRad="38100" dist="38100" dir="2700000" algn="tl">
                  <a:srgbClr val="C0C0C0"/>
                </a:outerShdw>
              </a:effectLst>
              <a:latin typeface="黑体" pitchFamily="49" charset="-122"/>
              <a:ea typeface="黑体" pitchFamily="49" charset="-122"/>
            </a:endParaRPr>
          </a:p>
          <a:p>
            <a:pPr marL="342900" indent="-342900" algn="just">
              <a:lnSpc>
                <a:spcPct val="130000"/>
              </a:lnSpc>
              <a:buFont typeface="Wingdings" pitchFamily="2" charset="2"/>
              <a:buChar char="ü"/>
            </a:pPr>
            <a:r>
              <a:rPr lang="zh-CN" altLang="en-US" sz="2400" dirty="0">
                <a:effectLst>
                  <a:outerShdw blurRad="38100" dist="38100" dir="2700000" algn="tl">
                    <a:srgbClr val="C0C0C0"/>
                  </a:outerShdw>
                </a:effectLst>
                <a:latin typeface="黑体" pitchFamily="49" charset="-122"/>
                <a:ea typeface="黑体" pitchFamily="49" charset="-122"/>
              </a:rPr>
              <a:t>线性动态范围宽，可达</a:t>
            </a:r>
            <a:r>
              <a:rPr lang="en-US" altLang="zh-CN" sz="2400" dirty="0">
                <a:effectLst>
                  <a:outerShdw blurRad="38100" dist="38100" dir="2700000" algn="tl">
                    <a:srgbClr val="C0C0C0"/>
                  </a:outerShdw>
                </a:effectLst>
                <a:latin typeface="黑体" pitchFamily="49" charset="-122"/>
                <a:ea typeface="黑体" pitchFamily="49" charset="-122"/>
              </a:rPr>
              <a:t>5-7</a:t>
            </a:r>
            <a:r>
              <a:rPr lang="zh-CN" altLang="en-US" sz="2400" dirty="0">
                <a:effectLst>
                  <a:outerShdw blurRad="38100" dist="38100" dir="2700000" algn="tl">
                    <a:srgbClr val="C0C0C0"/>
                  </a:outerShdw>
                </a:effectLst>
                <a:latin typeface="黑体" pitchFamily="49" charset="-122"/>
                <a:ea typeface="黑体" pitchFamily="49" charset="-122"/>
              </a:rPr>
              <a:t>个数量级。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524">
                                            <p:txEl>
                                              <p:pRg st="0" end="0"/>
                                            </p:txEl>
                                          </p:spTgt>
                                        </p:tgtEl>
                                        <p:attrNameLst>
                                          <p:attrName>style.visibility</p:attrName>
                                        </p:attrNameLst>
                                      </p:cBhvr>
                                      <p:to>
                                        <p:strVal val="visible"/>
                                      </p:to>
                                    </p:set>
                                    <p:animEffect transition="in" filter="wipe(left)">
                                      <p:cBhvr>
                                        <p:cTn id="7" dur="500"/>
                                        <p:tgtEl>
                                          <p:spTgt spid="1075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5">
                                            <p:txEl>
                                              <p:pRg st="0" end="0"/>
                                            </p:txEl>
                                          </p:spTgt>
                                        </p:tgtEl>
                                        <p:attrNameLst>
                                          <p:attrName>style.visibility</p:attrName>
                                        </p:attrNameLst>
                                      </p:cBhvr>
                                      <p:to>
                                        <p:strVal val="visible"/>
                                      </p:to>
                                    </p:set>
                                    <p:animEffect transition="in" filter="wipe(left)">
                                      <p:cBhvr>
                                        <p:cTn id="12" dur="500"/>
                                        <p:tgtEl>
                                          <p:spTgt spid="1075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build="p" autoUpdateAnimBg="0" advAuto="0"/>
      <p:bldP spid="107525"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381000"/>
            <a:ext cx="81534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lnSpc>
                <a:spcPct val="80000"/>
              </a:lnSpc>
            </a:pPr>
            <a:r>
              <a:rPr kumimoji="1" lang="en-US" altLang="zh-CN" sz="2800" dirty="0">
                <a:solidFill>
                  <a:srgbClr val="003300"/>
                </a:solidFill>
                <a:effectLst>
                  <a:outerShdw blurRad="38100" dist="38100" dir="2700000" algn="tl">
                    <a:srgbClr val="C0C0C0"/>
                  </a:outerShdw>
                </a:effectLst>
                <a:latin typeface="Arial" pitchFamily="34" charset="0"/>
                <a:ea typeface="黑体" pitchFamily="49" charset="-122"/>
                <a:cs typeface="+mn-cs"/>
              </a:rPr>
              <a:t>3.3.5 </a:t>
            </a:r>
            <a:r>
              <a:rPr kumimoji="1" lang="zh-CN" altLang="en-US" sz="2800" dirty="0">
                <a:solidFill>
                  <a:srgbClr val="003300"/>
                </a:solidFill>
                <a:effectLst>
                  <a:outerShdw blurRad="38100" dist="38100" dir="2700000" algn="tl">
                    <a:srgbClr val="C0C0C0"/>
                  </a:outerShdw>
                </a:effectLst>
                <a:latin typeface="Arial" pitchFamily="34" charset="0"/>
                <a:ea typeface="黑体" pitchFamily="49" charset="-122"/>
                <a:cs typeface="+mn-cs"/>
              </a:rPr>
              <a:t>仪器主要类型 </a:t>
            </a:r>
          </a:p>
        </p:txBody>
      </p:sp>
      <p:sp>
        <p:nvSpPr>
          <p:cNvPr id="3" name="Text Box 3"/>
          <p:cNvSpPr txBox="1">
            <a:spLocks noChangeArrowheads="1"/>
          </p:cNvSpPr>
          <p:nvPr/>
        </p:nvSpPr>
        <p:spPr bwMode="auto">
          <a:xfrm>
            <a:off x="533400" y="1143000"/>
            <a:ext cx="8305800" cy="60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lnSpc>
                <a:spcPct val="140000"/>
              </a:lnSpc>
              <a:spcBef>
                <a:spcPct val="20000"/>
              </a:spcBef>
            </a:pP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（1）光电直读等离子体发射光谱仪 </a:t>
            </a:r>
          </a:p>
        </p:txBody>
      </p:sp>
      <p:graphicFrame>
        <p:nvGraphicFramePr>
          <p:cNvPr id="4" name="Object 5"/>
          <p:cNvGraphicFramePr>
            <a:graphicFrameLocks noChangeAspect="1"/>
          </p:cNvGraphicFramePr>
          <p:nvPr/>
        </p:nvGraphicFramePr>
        <p:xfrm>
          <a:off x="4267200" y="1981200"/>
          <a:ext cx="4495800" cy="4046538"/>
        </p:xfrm>
        <a:graphic>
          <a:graphicData uri="http://schemas.openxmlformats.org/presentationml/2006/ole">
            <mc:AlternateContent xmlns:mc="http://schemas.openxmlformats.org/markup-compatibility/2006">
              <mc:Choice xmlns:v="urn:schemas-microsoft-com:vml" Requires="v">
                <p:oleObj name="位图图像" r:id="rId2" imgW="4657143" imgH="4191585" progId="Paint.Picture">
                  <p:embed/>
                </p:oleObj>
              </mc:Choice>
              <mc:Fallback>
                <p:oleObj name="位图图像" r:id="rId2" imgW="4657143" imgH="4191585"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981200"/>
                        <a:ext cx="4495800" cy="4046538"/>
                      </a:xfrm>
                      <a:prstGeom prst="rect">
                        <a:avLst/>
                      </a:prstGeom>
                      <a:noFill/>
                      <a:ln>
                        <a:noFill/>
                      </a:ln>
                      <a:effectLst/>
                      <a:extLst>
                        <a:ext uri="{909E8E84-426E-40DD-AFC4-6F175D3DCCD1}">
                          <a14:hiddenFill xmlns:a14="http://schemas.microsoft.com/office/drawing/2010/main">
                            <a:solidFill>
                              <a:srgbClr val="A1BD69"/>
                            </a:solidFill>
                          </a14:hiddenFill>
                        </a:ext>
                        <a:ext uri="{91240B29-F687-4F45-9708-019B960494DF}">
                          <a14:hiddenLine xmlns:a14="http://schemas.microsoft.com/office/drawing/2010/main" w="9525">
                            <a:solidFill>
                              <a:srgbClr val="0099FF"/>
                            </a:solidFill>
                            <a:miter lim="800000"/>
                            <a:headEnd/>
                            <a:tailEnd/>
                          </a14:hiddenLine>
                        </a:ext>
                        <a:ext uri="{AF507438-7753-43E0-B8FC-AC1667EBCBE1}">
                          <a14:hiddenEffects xmlns:a14="http://schemas.microsoft.com/office/drawing/2010/main">
                            <a:effectLst>
                              <a:outerShdw dist="35921" dir="2700000" algn="ctr" rotWithShape="0">
                                <a:srgbClr val="CCECFF"/>
                              </a:outerShdw>
                            </a:effectLst>
                          </a14:hiddenEffects>
                        </a:ext>
                      </a:extLst>
                    </p:spPr>
                  </p:pic>
                </p:oleObj>
              </mc:Fallback>
            </mc:AlternateContent>
          </a:graphicData>
        </a:graphic>
      </p:graphicFrame>
      <p:sp>
        <p:nvSpPr>
          <p:cNvPr id="5" name="Text Box 6"/>
          <p:cNvSpPr txBox="1">
            <a:spLocks noChangeArrowheads="1"/>
          </p:cNvSpPr>
          <p:nvPr/>
        </p:nvSpPr>
        <p:spPr bwMode="auto">
          <a:xfrm>
            <a:off x="609600" y="2057400"/>
            <a:ext cx="3048000" cy="312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lnSpc>
                <a:spcPct val="140000"/>
              </a:lnSpc>
              <a:spcBef>
                <a:spcPct val="20000"/>
              </a:spcBef>
            </a:pPr>
            <a:r>
              <a:rPr kumimoji="1" lang="zh-CN" altLang="en-US" sz="2800" dirty="0">
                <a:effectLst>
                  <a:outerShdw blurRad="38100" dist="38100" dir="2700000" algn="tl">
                    <a:srgbClr val="C0C0C0"/>
                  </a:outerShdw>
                </a:effectLst>
                <a:ea typeface="黑体" pitchFamily="49" charset="-122"/>
              </a:rPr>
              <a:t>利用光电法直接获得光谱线的强度。</a:t>
            </a:r>
          </a:p>
          <a:p>
            <a:pPr algn="just">
              <a:lnSpc>
                <a:spcPct val="140000"/>
              </a:lnSpc>
              <a:spcBef>
                <a:spcPct val="20000"/>
              </a:spcBef>
            </a:pPr>
            <a:r>
              <a:rPr kumimoji="1" lang="zh-CN" altLang="en-US" sz="2800" dirty="0">
                <a:effectLst>
                  <a:outerShdw blurRad="38100" dist="38100" dir="2700000" algn="tl">
                    <a:srgbClr val="C0C0C0"/>
                  </a:outerShdw>
                </a:effectLst>
                <a:ea typeface="黑体" pitchFamily="49" charset="-122"/>
              </a:rPr>
              <a:t>两种类型：多道固定狭缝式和单道扫描式。</a:t>
            </a:r>
          </a:p>
        </p:txBody>
      </p:sp>
    </p:spTree>
    <p:extLst>
      <p:ext uri="{BB962C8B-B14F-4D97-AF65-F5344CB8AC3E}">
        <p14:creationId xmlns:p14="http://schemas.microsoft.com/office/powerpoint/2010/main" val="9758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p:bldP spid="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04800" y="381000"/>
            <a:ext cx="81534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lnSpc>
                <a:spcPct val="80000"/>
              </a:lnSpc>
            </a:pP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a:t>
            </a:r>
            <a:r>
              <a:rPr lang="en-US" altLang="zh-CN" sz="2800" dirty="0">
                <a:solidFill>
                  <a:srgbClr val="003366"/>
                </a:solidFill>
                <a:effectLst>
                  <a:outerShdw blurRad="38100" dist="38100" dir="2700000" algn="tl">
                    <a:srgbClr val="C0C0C0"/>
                  </a:outerShdw>
                </a:effectLst>
                <a:latin typeface="黑体" pitchFamily="49" charset="-122"/>
                <a:ea typeface="黑体" pitchFamily="49" charset="-122"/>
              </a:rPr>
              <a:t>2</a:t>
            </a:r>
            <a:r>
              <a:rPr lang="zh-CN" altLang="en-US" sz="2800" dirty="0">
                <a:solidFill>
                  <a:srgbClr val="003366"/>
                </a:solidFill>
                <a:effectLst>
                  <a:outerShdw blurRad="38100" dist="38100" dir="2700000" algn="tl">
                    <a:srgbClr val="C0C0C0"/>
                  </a:outerShdw>
                </a:effectLst>
                <a:latin typeface="黑体" pitchFamily="49" charset="-122"/>
                <a:ea typeface="黑体" pitchFamily="49" charset="-122"/>
              </a:rPr>
              <a:t>）全谱直读等离子体光谱仪 </a:t>
            </a:r>
          </a:p>
        </p:txBody>
      </p:sp>
      <p:sp>
        <p:nvSpPr>
          <p:cNvPr id="4" name="Text Box 5"/>
          <p:cNvSpPr txBox="1">
            <a:spLocks noChangeArrowheads="1"/>
          </p:cNvSpPr>
          <p:nvPr/>
        </p:nvSpPr>
        <p:spPr bwMode="auto">
          <a:xfrm>
            <a:off x="609600" y="990600"/>
            <a:ext cx="8229600" cy="122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lnSpc>
                <a:spcPct val="140000"/>
              </a:lnSpc>
              <a:spcBef>
                <a:spcPct val="20000"/>
              </a:spcBef>
            </a:pPr>
            <a:r>
              <a:rPr lang="zh-CN" altLang="en-US" sz="2800" dirty="0">
                <a:solidFill>
                  <a:schemeClr val="hlink"/>
                </a:solidFill>
                <a:latin typeface="Times New Roman" pitchFamily="18" charset="0"/>
                <a:ea typeface="黑体" pitchFamily="49" charset="-122"/>
              </a:rPr>
              <a:t>  </a:t>
            </a:r>
            <a:r>
              <a:rPr kumimoji="1" lang="zh-CN" altLang="en-US" sz="2800" dirty="0">
                <a:effectLst>
                  <a:outerShdw blurRad="38100" dist="38100" dir="2700000" algn="tl">
                    <a:srgbClr val="C0C0C0"/>
                  </a:outerShdw>
                </a:effectLst>
                <a:ea typeface="黑体" pitchFamily="49" charset="-122"/>
              </a:rPr>
              <a:t>采用</a:t>
            </a:r>
            <a:r>
              <a:rPr kumimoji="1" lang="en-US" altLang="zh-CN" sz="2800" dirty="0">
                <a:effectLst>
                  <a:outerShdw blurRad="38100" dist="38100" dir="2700000" algn="tl">
                    <a:srgbClr val="C0C0C0"/>
                  </a:outerShdw>
                </a:effectLst>
                <a:ea typeface="黑体" pitchFamily="49" charset="-122"/>
              </a:rPr>
              <a:t>CID</a:t>
            </a:r>
            <a:r>
              <a:rPr kumimoji="1" lang="zh-CN" altLang="en-US" sz="2800" dirty="0">
                <a:effectLst>
                  <a:outerShdw blurRad="38100" dist="38100" dir="2700000" algn="tl">
                    <a:srgbClr val="C0C0C0"/>
                  </a:outerShdw>
                </a:effectLst>
                <a:ea typeface="黑体" pitchFamily="49" charset="-122"/>
              </a:rPr>
              <a:t>或</a:t>
            </a:r>
            <a:r>
              <a:rPr kumimoji="1" lang="en-US" altLang="zh-CN" sz="2800" dirty="0">
                <a:effectLst>
                  <a:outerShdw blurRad="38100" dist="38100" dir="2700000" algn="tl">
                    <a:srgbClr val="C0C0C0"/>
                  </a:outerShdw>
                </a:effectLst>
                <a:ea typeface="黑体" pitchFamily="49" charset="-122"/>
              </a:rPr>
              <a:t>CCD</a:t>
            </a:r>
            <a:r>
              <a:rPr kumimoji="1" lang="zh-CN" altLang="en-US" sz="2800" dirty="0">
                <a:effectLst>
                  <a:outerShdw blurRad="38100" dist="38100" dir="2700000" algn="tl">
                    <a:srgbClr val="C0C0C0"/>
                  </a:outerShdw>
                </a:effectLst>
                <a:ea typeface="黑体" pitchFamily="49" charset="-122"/>
              </a:rPr>
              <a:t>阵列检测器，可同时检测165～800 </a:t>
            </a:r>
            <a:r>
              <a:rPr kumimoji="1" lang="en-US" altLang="zh-CN" sz="2800" dirty="0">
                <a:effectLst>
                  <a:outerShdw blurRad="38100" dist="38100" dir="2700000" algn="tl">
                    <a:srgbClr val="C0C0C0"/>
                  </a:outerShdw>
                </a:effectLst>
                <a:ea typeface="黑体" pitchFamily="49" charset="-122"/>
              </a:rPr>
              <a:t>nm</a:t>
            </a:r>
            <a:r>
              <a:rPr kumimoji="1" lang="zh-CN" altLang="en-US" sz="2800" dirty="0">
                <a:effectLst>
                  <a:outerShdw blurRad="38100" dist="38100" dir="2700000" algn="tl">
                    <a:srgbClr val="C0C0C0"/>
                  </a:outerShdw>
                </a:effectLst>
                <a:ea typeface="黑体" pitchFamily="49" charset="-122"/>
              </a:rPr>
              <a:t>波长范围内出现的全部谱线。</a:t>
            </a:r>
          </a:p>
        </p:txBody>
      </p:sp>
      <p:graphicFrame>
        <p:nvGraphicFramePr>
          <p:cNvPr id="5" name="Object 6"/>
          <p:cNvGraphicFramePr>
            <a:graphicFrameLocks noChangeAspect="1"/>
          </p:cNvGraphicFramePr>
          <p:nvPr/>
        </p:nvGraphicFramePr>
        <p:xfrm>
          <a:off x="4876800" y="2133600"/>
          <a:ext cx="3830638" cy="3962400"/>
        </p:xfrm>
        <a:graphic>
          <a:graphicData uri="http://schemas.openxmlformats.org/presentationml/2006/ole">
            <mc:AlternateContent xmlns:mc="http://schemas.openxmlformats.org/markup-compatibility/2006">
              <mc:Choice xmlns:v="urn:schemas-microsoft-com:vml" Requires="v">
                <p:oleObj name="位图图像" r:id="rId2" imgW="3885714" imgH="4009524" progId="Paint.Picture">
                  <p:embed/>
                </p:oleObj>
              </mc:Choice>
              <mc:Fallback>
                <p:oleObj name="位图图像" r:id="rId2" imgW="3885714" imgH="4009524"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133600"/>
                        <a:ext cx="38306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7"/>
          <p:cNvSpPr txBox="1">
            <a:spLocks noChangeArrowheads="1"/>
          </p:cNvSpPr>
          <p:nvPr/>
        </p:nvSpPr>
        <p:spPr bwMode="auto">
          <a:xfrm>
            <a:off x="609600" y="2265363"/>
            <a:ext cx="3962400" cy="376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lnSpc>
                <a:spcPct val="140000"/>
              </a:lnSpc>
              <a:spcBef>
                <a:spcPct val="20000"/>
              </a:spcBef>
            </a:pPr>
            <a:r>
              <a:rPr lang="zh-CN" altLang="en-US" sz="2800" dirty="0">
                <a:solidFill>
                  <a:srgbClr val="0000CC"/>
                </a:solidFill>
                <a:latin typeface="宋体" pitchFamily="2" charset="-122"/>
              </a:rPr>
              <a:t>  </a:t>
            </a:r>
            <a:r>
              <a:rPr kumimoji="1" lang="zh-CN" altLang="en-US" sz="2800" dirty="0">
                <a:effectLst>
                  <a:outerShdw blurRad="38100" dist="38100" dir="2700000" algn="tl">
                    <a:srgbClr val="C0C0C0"/>
                  </a:outerShdw>
                </a:effectLst>
                <a:ea typeface="黑体" pitchFamily="49" charset="-122"/>
              </a:rPr>
              <a:t>多采用中阶梯光栅加棱镜分光系统。</a:t>
            </a:r>
          </a:p>
          <a:p>
            <a:pPr algn="just">
              <a:lnSpc>
                <a:spcPct val="140000"/>
              </a:lnSpc>
              <a:spcBef>
                <a:spcPct val="20000"/>
              </a:spcBef>
            </a:pPr>
            <a:r>
              <a:rPr kumimoji="1" lang="zh-CN" altLang="en-US" sz="2800" dirty="0">
                <a:effectLst>
                  <a:outerShdw blurRad="38100" dist="38100" dir="2700000" algn="tl">
                    <a:srgbClr val="C0C0C0"/>
                  </a:outerShdw>
                </a:effectLst>
                <a:ea typeface="黑体" pitchFamily="49" charset="-122"/>
              </a:rPr>
              <a:t>    28×28</a:t>
            </a:r>
            <a:r>
              <a:rPr kumimoji="1" lang="en-US" altLang="zh-CN" sz="2800" dirty="0">
                <a:effectLst>
                  <a:outerShdw blurRad="38100" dist="38100" dir="2700000" algn="tl">
                    <a:srgbClr val="C0C0C0"/>
                  </a:outerShdw>
                </a:effectLst>
                <a:ea typeface="黑体" pitchFamily="49" charset="-122"/>
              </a:rPr>
              <a:t>mm CCD</a:t>
            </a:r>
            <a:r>
              <a:rPr kumimoji="1" lang="zh-CN" altLang="en-US" sz="2800" dirty="0">
                <a:effectLst>
                  <a:outerShdw blurRad="38100" dist="38100" dir="2700000" algn="tl">
                    <a:srgbClr val="C0C0C0"/>
                  </a:outerShdw>
                </a:effectLst>
                <a:ea typeface="黑体" pitchFamily="49" charset="-122"/>
              </a:rPr>
              <a:t>芯片上，可排列26万个感光点点阵，具有同时检测几千条谱线的能力。  </a:t>
            </a:r>
          </a:p>
        </p:txBody>
      </p:sp>
    </p:spTree>
    <p:extLst>
      <p:ext uri="{BB962C8B-B14F-4D97-AF65-F5344CB8AC3E}">
        <p14:creationId xmlns:p14="http://schemas.microsoft.com/office/powerpoint/2010/main" val="14872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left)">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P spid="6"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ChangeArrowheads="1"/>
          </p:cNvSpPr>
          <p:nvPr/>
        </p:nvSpPr>
        <p:spPr bwMode="auto">
          <a:xfrm>
            <a:off x="609600" y="381000"/>
            <a:ext cx="82296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90000"/>
              </a:lnSpc>
            </a:pPr>
            <a:r>
              <a:rPr lang="en-US" altLang="zh-CN" sz="3600" dirty="0">
                <a:solidFill>
                  <a:srgbClr val="0000CC"/>
                </a:solidFill>
                <a:latin typeface="黑体" pitchFamily="49" charset="-122"/>
                <a:ea typeface="黑体" pitchFamily="49" charset="-122"/>
              </a:rPr>
              <a:t>3.4 </a:t>
            </a:r>
            <a:r>
              <a:rPr lang="zh-CN" altLang="en-US" sz="3600" dirty="0">
                <a:solidFill>
                  <a:srgbClr val="0000CC"/>
                </a:solidFill>
                <a:latin typeface="黑体" pitchFamily="49" charset="-122"/>
                <a:ea typeface="黑体" pitchFamily="49" charset="-122"/>
              </a:rPr>
              <a:t>分析方法</a:t>
            </a:r>
            <a:endParaRPr lang="en-US" altLang="zh-CN" sz="3600" dirty="0">
              <a:solidFill>
                <a:srgbClr val="0000CC"/>
              </a:solidFill>
              <a:latin typeface="黑体" pitchFamily="49" charset="-122"/>
              <a:ea typeface="黑体" pitchFamily="49" charset="-122"/>
            </a:endParaRPr>
          </a:p>
          <a:p>
            <a:pPr>
              <a:lnSpc>
                <a:spcPct val="90000"/>
              </a:lnSpc>
            </a:pPr>
            <a:r>
              <a:rPr lang="en-US" altLang="zh-CN" sz="3600" dirty="0">
                <a:solidFill>
                  <a:srgbClr val="0000CC"/>
                </a:solidFill>
                <a:latin typeface="黑体" pitchFamily="49" charset="-122"/>
                <a:ea typeface="黑体" pitchFamily="49" charset="-122"/>
              </a:rPr>
              <a:t>3.4.1 </a:t>
            </a:r>
            <a:r>
              <a:rPr lang="zh-CN" altLang="en-US" sz="3600" dirty="0">
                <a:solidFill>
                  <a:srgbClr val="0000CC"/>
                </a:solidFill>
                <a:latin typeface="黑体" pitchFamily="49" charset="-122"/>
                <a:ea typeface="黑体" pitchFamily="49" charset="-122"/>
              </a:rPr>
              <a:t>光谱定性分析</a:t>
            </a:r>
            <a:endParaRPr lang="zh-CN" altLang="en-US" sz="2800" dirty="0">
              <a:solidFill>
                <a:schemeClr val="folHlink"/>
              </a:solidFill>
              <a:latin typeface="黑体" pitchFamily="49" charset="-122"/>
              <a:ea typeface="黑体" pitchFamily="49" charset="-122"/>
            </a:endParaRPr>
          </a:p>
        </p:txBody>
      </p:sp>
      <p:sp>
        <p:nvSpPr>
          <p:cNvPr id="21509" name="Text Box 5"/>
          <p:cNvSpPr txBox="1">
            <a:spLocks noChangeArrowheads="1"/>
          </p:cNvSpPr>
          <p:nvPr/>
        </p:nvSpPr>
        <p:spPr bwMode="auto">
          <a:xfrm>
            <a:off x="609600" y="1447800"/>
            <a:ext cx="8229600" cy="4669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定性依据：</a:t>
            </a:r>
            <a:r>
              <a:rPr kumimoji="1" lang="zh-CN" altLang="en-US" sz="2400" dirty="0">
                <a:solidFill>
                  <a:srgbClr val="FF3300"/>
                </a:solidFill>
                <a:latin typeface="黑体" pitchFamily="49" charset="-122"/>
                <a:ea typeface="黑体" pitchFamily="49" charset="-122"/>
              </a:rPr>
              <a:t>元素不同→电子结构不同→光谱不同→特征光谱</a:t>
            </a:r>
            <a:endParaRPr kumimoji="1" lang="zh-CN" altLang="en-US" sz="2400" dirty="0">
              <a:solidFill>
                <a:srgbClr val="0000CC"/>
              </a:solidFill>
              <a:latin typeface="黑体" pitchFamily="49" charset="-122"/>
              <a:ea typeface="黑体" pitchFamily="49" charset="-122"/>
            </a:endParaRPr>
          </a:p>
          <a:p>
            <a:pPr algn="just">
              <a:lnSpc>
                <a:spcPct val="140000"/>
              </a:lnSpc>
            </a:pPr>
            <a:r>
              <a:rPr kumimoji="1" lang="zh-CN" altLang="en-US" sz="2400" dirty="0">
                <a:solidFill>
                  <a:srgbClr val="990000"/>
                </a:solidFill>
                <a:latin typeface="黑体" pitchFamily="49" charset="-122"/>
                <a:ea typeface="黑体" pitchFamily="49" charset="-122"/>
              </a:rPr>
              <a:t>（一）</a:t>
            </a:r>
            <a:r>
              <a:rPr kumimoji="1" lang="en-US" altLang="zh-CN" sz="2400" dirty="0">
                <a:solidFill>
                  <a:srgbClr val="990000"/>
                </a:solidFill>
                <a:latin typeface="黑体" pitchFamily="49" charset="-122"/>
                <a:ea typeface="黑体" pitchFamily="49" charset="-122"/>
              </a:rPr>
              <a:t>. </a:t>
            </a:r>
            <a:r>
              <a:rPr kumimoji="1" lang="zh-CN" altLang="en-US" sz="2400" dirty="0">
                <a:solidFill>
                  <a:srgbClr val="990000"/>
                </a:solidFill>
                <a:latin typeface="黑体" pitchFamily="49" charset="-122"/>
                <a:ea typeface="黑体" pitchFamily="49" charset="-122"/>
              </a:rPr>
              <a:t>元素的分析线、最后线、灵敏线</a:t>
            </a:r>
          </a:p>
          <a:p>
            <a:pPr algn="just">
              <a:lnSpc>
                <a:spcPct val="140000"/>
              </a:lnSpc>
            </a:pPr>
            <a:r>
              <a:rPr kumimoji="1" lang="zh-CN" altLang="en-US" sz="2400" dirty="0">
                <a:solidFill>
                  <a:srgbClr val="FF0000"/>
                </a:solidFill>
                <a:latin typeface="黑体" pitchFamily="49" charset="-122"/>
                <a:ea typeface="黑体" pitchFamily="49" charset="-122"/>
              </a:rPr>
              <a:t>分析线</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：复杂元素的谱线可能多至数千条，只选择其中几条特征谱线检验，称其为分析线；</a:t>
            </a:r>
          </a:p>
          <a:p>
            <a:pPr algn="just">
              <a:lnSpc>
                <a:spcPct val="140000"/>
              </a:lnSpc>
            </a:pPr>
            <a:r>
              <a:rPr kumimoji="1" lang="zh-CN" altLang="en-US" sz="2400" dirty="0">
                <a:solidFill>
                  <a:srgbClr val="FF0000"/>
                </a:solidFill>
                <a:latin typeface="黑体" pitchFamily="49" charset="-122"/>
                <a:ea typeface="黑体" pitchFamily="49" charset="-122"/>
              </a:rPr>
              <a:t>最后线</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：浓度逐渐减小，谱线强度减小，最后消失的谱线；</a:t>
            </a:r>
          </a:p>
          <a:p>
            <a:pPr algn="just">
              <a:lnSpc>
                <a:spcPct val="140000"/>
              </a:lnSpc>
            </a:pPr>
            <a:r>
              <a:rPr kumimoji="1" lang="zh-CN" altLang="en-US" sz="2400" dirty="0">
                <a:solidFill>
                  <a:srgbClr val="FF0000"/>
                </a:solidFill>
                <a:latin typeface="黑体" pitchFamily="49" charset="-122"/>
                <a:ea typeface="黑体" pitchFamily="49" charset="-122"/>
              </a:rPr>
              <a:t>灵敏线</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：最易激发的能级所产生的谱线，每种元素都有一条或几条谱线最强的线，即灵敏线。最后线也是最灵敏线；</a:t>
            </a:r>
          </a:p>
          <a:p>
            <a:pPr algn="just">
              <a:lnSpc>
                <a:spcPct val="140000"/>
              </a:lnSpc>
            </a:pPr>
            <a:r>
              <a:rPr kumimoji="1" lang="zh-CN" altLang="en-US" sz="2400" dirty="0">
                <a:solidFill>
                  <a:srgbClr val="FF0000"/>
                </a:solidFill>
                <a:latin typeface="黑体" pitchFamily="49" charset="-122"/>
                <a:ea typeface="黑体" pitchFamily="49" charset="-122"/>
              </a:rPr>
              <a:t>共振线</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：由第一激发态回到基态所产生的谱线；通常也是最灵敏线、最后线；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9">
                                            <p:txEl>
                                              <p:pRg st="0" end="0"/>
                                            </p:txEl>
                                          </p:spTgt>
                                        </p:tgtEl>
                                        <p:attrNameLst>
                                          <p:attrName>style.visibility</p:attrName>
                                        </p:attrNameLst>
                                      </p:cBhvr>
                                      <p:to>
                                        <p:strVal val="visible"/>
                                      </p:to>
                                    </p:set>
                                    <p:animEffect transition="in" filter="wipe(left)">
                                      <p:cBhvr>
                                        <p:cTn id="12" dur="500"/>
                                        <p:tgtEl>
                                          <p:spTgt spid="2150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09">
                                            <p:txEl>
                                              <p:pRg st="1" end="1"/>
                                            </p:txEl>
                                          </p:spTgt>
                                        </p:tgtEl>
                                        <p:attrNameLst>
                                          <p:attrName>style.visibility</p:attrName>
                                        </p:attrNameLst>
                                      </p:cBhvr>
                                      <p:to>
                                        <p:strVal val="visible"/>
                                      </p:to>
                                    </p:set>
                                    <p:animEffect transition="in" filter="wipe(left)">
                                      <p:cBhvr>
                                        <p:cTn id="17" dur="500"/>
                                        <p:tgtEl>
                                          <p:spTgt spid="2150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09">
                                            <p:txEl>
                                              <p:pRg st="2" end="2"/>
                                            </p:txEl>
                                          </p:spTgt>
                                        </p:tgtEl>
                                        <p:attrNameLst>
                                          <p:attrName>style.visibility</p:attrName>
                                        </p:attrNameLst>
                                      </p:cBhvr>
                                      <p:to>
                                        <p:strVal val="visible"/>
                                      </p:to>
                                    </p:set>
                                    <p:animEffect transition="in" filter="wipe(left)">
                                      <p:cBhvr>
                                        <p:cTn id="22" dur="500"/>
                                        <p:tgtEl>
                                          <p:spTgt spid="2150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09">
                                            <p:txEl>
                                              <p:pRg st="3" end="3"/>
                                            </p:txEl>
                                          </p:spTgt>
                                        </p:tgtEl>
                                        <p:attrNameLst>
                                          <p:attrName>style.visibility</p:attrName>
                                        </p:attrNameLst>
                                      </p:cBhvr>
                                      <p:to>
                                        <p:strVal val="visible"/>
                                      </p:to>
                                    </p:set>
                                    <p:animEffect transition="in" filter="wipe(left)">
                                      <p:cBhvr>
                                        <p:cTn id="27" dur="500"/>
                                        <p:tgtEl>
                                          <p:spTgt spid="2150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509">
                                            <p:txEl>
                                              <p:pRg st="4" end="4"/>
                                            </p:txEl>
                                          </p:spTgt>
                                        </p:tgtEl>
                                        <p:attrNameLst>
                                          <p:attrName>style.visibility</p:attrName>
                                        </p:attrNameLst>
                                      </p:cBhvr>
                                      <p:to>
                                        <p:strVal val="visible"/>
                                      </p:to>
                                    </p:set>
                                    <p:animEffect transition="in" filter="wipe(left)">
                                      <p:cBhvr>
                                        <p:cTn id="32" dur="500"/>
                                        <p:tgtEl>
                                          <p:spTgt spid="2150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509">
                                            <p:txEl>
                                              <p:pRg st="5" end="5"/>
                                            </p:txEl>
                                          </p:spTgt>
                                        </p:tgtEl>
                                        <p:attrNameLst>
                                          <p:attrName>style.visibility</p:attrName>
                                        </p:attrNameLst>
                                      </p:cBhvr>
                                      <p:to>
                                        <p:strVal val="visible"/>
                                      </p:to>
                                    </p:set>
                                    <p:animEffect transition="in" filter="wipe(left)">
                                      <p:cBhvr>
                                        <p:cTn id="37" dur="500"/>
                                        <p:tgtEl>
                                          <p:spTgt spid="215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utoUpdateAnimBg="0"/>
      <p:bldP spid="21509"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4"/>
          <p:cNvSpPr txBox="1">
            <a:spLocks noChangeArrowheads="1"/>
          </p:cNvSpPr>
          <p:nvPr/>
        </p:nvSpPr>
        <p:spPr bwMode="auto">
          <a:xfrm>
            <a:off x="533400" y="304800"/>
            <a:ext cx="449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r>
              <a:rPr kumimoji="1" lang="zh-CN" altLang="en-US" sz="2800" dirty="0">
                <a:solidFill>
                  <a:srgbClr val="003300"/>
                </a:solidFill>
                <a:effectLst>
                  <a:outerShdw blurRad="38100" dist="38100" dir="2700000" algn="tl">
                    <a:srgbClr val="C0C0C0"/>
                  </a:outerShdw>
                </a:effectLst>
                <a:ea typeface="黑体" pitchFamily="49" charset="-122"/>
              </a:rPr>
              <a:t>定性方法</a:t>
            </a:r>
          </a:p>
        </p:txBody>
      </p:sp>
      <p:sp>
        <p:nvSpPr>
          <p:cNvPr id="38917" name="Text Box 5"/>
          <p:cNvSpPr txBox="1">
            <a:spLocks noChangeArrowheads="1"/>
          </p:cNvSpPr>
          <p:nvPr/>
        </p:nvSpPr>
        <p:spPr bwMode="auto">
          <a:xfrm>
            <a:off x="609600" y="990600"/>
            <a:ext cx="8153400" cy="249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nSpc>
                <a:spcPct val="13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定性分析的方法主要有标准试样比较法和铁光谱比较法。</a:t>
            </a:r>
            <a:r>
              <a:rPr kumimoji="1" lang="zh-CN" altLang="en-US" sz="2400" dirty="0">
                <a:latin typeface="仿宋_GB2312" pitchFamily="49" charset="-122"/>
                <a:ea typeface="仿宋_GB2312" pitchFamily="49" charset="-122"/>
              </a:rPr>
              <a:t> </a:t>
            </a:r>
            <a:br>
              <a:rPr kumimoji="1" lang="zh-CN" altLang="en-US" sz="2400" dirty="0">
                <a:latin typeface="仿宋_GB2312" pitchFamily="49" charset="-122"/>
                <a:ea typeface="仿宋_GB2312" pitchFamily="49" charset="-122"/>
              </a:rPr>
            </a:br>
            <a:r>
              <a:rPr kumimoji="1" lang="en-US" altLang="zh-CN" sz="2400" dirty="0">
                <a:solidFill>
                  <a:srgbClr val="990000"/>
                </a:solidFill>
                <a:latin typeface="黑体" pitchFamily="49" charset="-122"/>
                <a:ea typeface="黑体" pitchFamily="49" charset="-122"/>
              </a:rPr>
              <a:t>1 </a:t>
            </a:r>
            <a:r>
              <a:rPr kumimoji="1" lang="zh-CN" altLang="en-US" sz="2400" dirty="0">
                <a:solidFill>
                  <a:srgbClr val="990000"/>
                </a:solidFill>
                <a:latin typeface="黑体" pitchFamily="49" charset="-122"/>
                <a:ea typeface="黑体" pitchFamily="49" charset="-122"/>
              </a:rPr>
              <a:t>标准试样比较法</a:t>
            </a:r>
            <a:br>
              <a:rPr kumimoji="1" lang="zh-CN" altLang="en-US" sz="2400" dirty="0">
                <a:solidFill>
                  <a:srgbClr val="0033CC"/>
                </a:solidFill>
                <a:latin typeface="仿宋_GB2312" pitchFamily="49" charset="-122"/>
                <a:ea typeface="仿宋_GB2312" pitchFamily="49" charset="-122"/>
              </a:rPr>
            </a:br>
            <a:r>
              <a:rPr kumimoji="1" lang="zh-CN" altLang="en-US" sz="2400" dirty="0">
                <a:latin typeface="仿宋_GB2312" pitchFamily="49" charset="-122"/>
                <a:ea typeface="仿宋_GB2312" pitchFamily="49" charset="-122"/>
              </a:rPr>
              <a:t>  </a:t>
            </a:r>
            <a:r>
              <a:rPr kumimoji="1" lang="zh-CN" altLang="en-US" sz="2400" dirty="0">
                <a:ea typeface="仿宋_GB2312" pitchFamily="49" charset="-122"/>
              </a:rPr>
              <a:t>  </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将欲检出元素的</a:t>
            </a:r>
            <a:r>
              <a:rPr kumimoji="1" lang="zh-CN" altLang="en-US" sz="2400" dirty="0">
                <a:solidFill>
                  <a:srgbClr val="990000"/>
                </a:solidFill>
                <a:effectLst>
                  <a:outerShdw blurRad="38100" dist="38100" dir="2700000" algn="tl">
                    <a:srgbClr val="C0C0C0"/>
                  </a:outerShdw>
                </a:effectLst>
                <a:latin typeface="黑体" pitchFamily="49" charset="-122"/>
                <a:ea typeface="黑体" pitchFamily="49" charset="-122"/>
              </a:rPr>
              <a:t>纯</a:t>
            </a:r>
            <a:r>
              <a:rPr kumimoji="1" lang="zh-CN" altLang="en-US" sz="2400" dirty="0">
                <a:solidFill>
                  <a:srgbClr val="990000"/>
                </a:solidFill>
                <a:latin typeface="黑体" pitchFamily="49" charset="-122"/>
                <a:ea typeface="黑体" pitchFamily="49" charset="-122"/>
              </a:rPr>
              <a:t>物质</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或</a:t>
            </a:r>
            <a:r>
              <a:rPr kumimoji="1" lang="zh-CN" altLang="en-US" sz="2400" dirty="0">
                <a:solidFill>
                  <a:srgbClr val="990000"/>
                </a:solidFill>
                <a:latin typeface="黑体" pitchFamily="49" charset="-122"/>
                <a:ea typeface="黑体" pitchFamily="49" charset="-122"/>
              </a:rPr>
              <a:t>纯化合物</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与</a:t>
            </a:r>
            <a:r>
              <a:rPr kumimoji="1" lang="zh-CN" altLang="en-US" sz="2400" dirty="0">
                <a:solidFill>
                  <a:srgbClr val="990000"/>
                </a:solidFill>
                <a:latin typeface="黑体" pitchFamily="49" charset="-122"/>
                <a:ea typeface="黑体" pitchFamily="49" charset="-122"/>
              </a:rPr>
              <a:t>未知试样</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在相同条件下并列摄谱于同一块感光板上。显影、定影后在映谱仪上对照检查两列光谱，以确定未知样中某元素是否存在。</a:t>
            </a:r>
          </a:p>
        </p:txBody>
      </p:sp>
      <p:sp>
        <p:nvSpPr>
          <p:cNvPr id="4" name="Text Box 5"/>
          <p:cNvSpPr txBox="1">
            <a:spLocks noChangeArrowheads="1"/>
          </p:cNvSpPr>
          <p:nvPr/>
        </p:nvSpPr>
        <p:spPr bwMode="auto">
          <a:xfrm>
            <a:off x="685800" y="3623608"/>
            <a:ext cx="4191000" cy="57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30000"/>
              </a:lnSpc>
            </a:pPr>
            <a:r>
              <a:rPr kumimoji="1" lang="en-US" altLang="zh-CN" sz="2400" dirty="0">
                <a:solidFill>
                  <a:srgbClr val="990000"/>
                </a:solidFill>
                <a:latin typeface="黑体" pitchFamily="49" charset="-122"/>
                <a:ea typeface="黑体" pitchFamily="49" charset="-122"/>
              </a:rPr>
              <a:t>2. </a:t>
            </a:r>
            <a:r>
              <a:rPr kumimoji="1" lang="zh-CN" altLang="en-US" sz="2400" dirty="0">
                <a:solidFill>
                  <a:srgbClr val="990000"/>
                </a:solidFill>
                <a:latin typeface="黑体" pitchFamily="49" charset="-122"/>
                <a:ea typeface="黑体" pitchFamily="49" charset="-122"/>
              </a:rPr>
              <a:t>铁光谱比较法比较法</a:t>
            </a:r>
            <a:endParaRPr kumimoji="1" lang="zh-CN" altLang="en-US" sz="2400" dirty="0">
              <a:solidFill>
                <a:srgbClr val="0033CC"/>
              </a:solidFill>
              <a:latin typeface="仿宋_GB2312" pitchFamily="49" charset="-122"/>
              <a:ea typeface="仿宋_GB2312" pitchFamily="49" charset="-122"/>
            </a:endParaRPr>
          </a:p>
        </p:txBody>
      </p:sp>
      <p:sp>
        <p:nvSpPr>
          <p:cNvPr id="5" name="Text Box 7"/>
          <p:cNvSpPr txBox="1">
            <a:spLocks noChangeArrowheads="1"/>
          </p:cNvSpPr>
          <p:nvPr/>
        </p:nvSpPr>
        <p:spPr bwMode="auto">
          <a:xfrm>
            <a:off x="685800" y="4233208"/>
            <a:ext cx="79248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pPr>
            <a:r>
              <a:rPr lang="en-US" altLang="zh-CN" sz="2200" dirty="0">
                <a:ea typeface="仿宋_GB2312" pitchFamily="49" charset="-122"/>
              </a:rPr>
              <a:t>       </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在实际分析时，将</a:t>
            </a:r>
            <a:r>
              <a:rPr kumimoji="1" lang="zh-CN" altLang="en-US" sz="2400" dirty="0">
                <a:solidFill>
                  <a:srgbClr val="990000"/>
                </a:solidFill>
                <a:latin typeface="黑体" pitchFamily="49" charset="-122"/>
                <a:ea typeface="黑体" pitchFamily="49" charset="-122"/>
              </a:rPr>
              <a:t>试样</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与</a:t>
            </a:r>
            <a:r>
              <a:rPr kumimoji="1" lang="zh-CN" altLang="en-US" sz="2400" dirty="0">
                <a:solidFill>
                  <a:srgbClr val="990000"/>
                </a:solidFill>
                <a:latin typeface="黑体" pitchFamily="49" charset="-122"/>
                <a:ea typeface="黑体" pitchFamily="49" charset="-122"/>
              </a:rPr>
              <a:t>纯铁</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在完全相同条件下并列紧挨着摄谱。摄得的谱片置于映谱仪上，再与标准光谱图比较。当两个谱图上的铁光谱完全对准重叠后，检查元素谱线，</a:t>
            </a:r>
            <a:r>
              <a:rPr kumimoji="1" lang="zh-CN" altLang="en-US" sz="2400" dirty="0">
                <a:solidFill>
                  <a:srgbClr val="990000"/>
                </a:solidFill>
                <a:latin typeface="黑体" pitchFamily="49" charset="-122"/>
                <a:ea typeface="黑体" pitchFamily="49" charset="-122"/>
              </a:rPr>
              <a:t>如果试样中的某谱线也与标准谱图中标绘的某元素谱线对准重叠</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，即为该元素的谱线。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Effect transition="in" filter="wipe(left)">
                                      <p:cBhvr>
                                        <p:cTn id="7" dur="500"/>
                                        <p:tgtEl>
                                          <p:spTgt spid="389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7">
                                            <p:txEl>
                                              <p:pRg st="0" end="0"/>
                                            </p:txEl>
                                          </p:spTgt>
                                        </p:tgtEl>
                                        <p:attrNameLst>
                                          <p:attrName>style.visibility</p:attrName>
                                        </p:attrNameLst>
                                      </p:cBhvr>
                                      <p:to>
                                        <p:strVal val="visible"/>
                                      </p:to>
                                    </p:set>
                                    <p:animEffect transition="in" filter="wipe(left)">
                                      <p:cBhvr>
                                        <p:cTn id="12" dur="500"/>
                                        <p:tgtEl>
                                          <p:spTgt spid="389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autoUpdateAnimBg="0" advAuto="0"/>
      <p:bldP spid="38917" grpId="0" build="p" autoUpdateAnimBg="0"/>
      <p:bldP spid="4"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304800"/>
            <a:ext cx="77724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kumimoji="1" lang="en-US" altLang="zh-CN" sz="4000" dirty="0">
                <a:solidFill>
                  <a:srgbClr val="003300"/>
                </a:solidFill>
                <a:effectLst>
                  <a:outerShdw blurRad="38100" dist="38100" dir="2700000" algn="tl">
                    <a:srgbClr val="C0C0C0"/>
                  </a:outerShdw>
                </a:effectLst>
                <a:ea typeface="黑体" pitchFamily="49" charset="-122"/>
                <a:cs typeface="+mn-cs"/>
              </a:rPr>
              <a:t>3.1 </a:t>
            </a:r>
            <a:r>
              <a:rPr kumimoji="1" lang="zh-CN" altLang="en-US" sz="4000" dirty="0">
                <a:solidFill>
                  <a:srgbClr val="003300"/>
                </a:solidFill>
                <a:effectLst>
                  <a:outerShdw blurRad="38100" dist="38100" dir="2700000" algn="tl">
                    <a:srgbClr val="C0C0C0"/>
                  </a:outerShdw>
                </a:effectLst>
                <a:ea typeface="黑体" pitchFamily="49" charset="-122"/>
                <a:cs typeface="+mn-cs"/>
              </a:rPr>
              <a:t>概述：</a:t>
            </a:r>
            <a:r>
              <a:rPr kumimoji="1" lang="en-US" altLang="zh-CN" sz="4000" dirty="0">
                <a:solidFill>
                  <a:srgbClr val="003300"/>
                </a:solidFill>
                <a:effectLst>
                  <a:outerShdw blurRad="38100" dist="38100" dir="2700000" algn="tl">
                    <a:srgbClr val="C0C0C0"/>
                  </a:outerShdw>
                </a:effectLst>
                <a:ea typeface="黑体" pitchFamily="49" charset="-122"/>
                <a:cs typeface="+mn-cs"/>
              </a:rPr>
              <a:t>AES</a:t>
            </a:r>
          </a:p>
        </p:txBody>
      </p:sp>
      <p:sp>
        <p:nvSpPr>
          <p:cNvPr id="3" name="Text Box 3"/>
          <p:cNvSpPr txBox="1">
            <a:spLocks noChangeArrowheads="1"/>
          </p:cNvSpPr>
          <p:nvPr/>
        </p:nvSpPr>
        <p:spPr bwMode="auto">
          <a:xfrm>
            <a:off x="533400" y="1066800"/>
            <a:ext cx="8305800" cy="486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indent="571500"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eaLnBrk="1" hangingPunct="1">
              <a:lnSpc>
                <a:spcPct val="135000"/>
              </a:lnSpc>
              <a:spcBef>
                <a:spcPct val="30000"/>
              </a:spcBef>
            </a:pPr>
            <a:r>
              <a:rPr kumimoji="1" lang="zh-CN" altLang="en-US" sz="2600" dirty="0">
                <a:solidFill>
                  <a:srgbClr val="000066"/>
                </a:solidFill>
                <a:effectLst>
                  <a:outerShdw blurRad="38100" dist="38100" dir="2700000" algn="tl">
                    <a:srgbClr val="C0C0C0"/>
                  </a:outerShdw>
                </a:effectLst>
                <a:ea typeface="黑体" pitchFamily="49" charset="-122"/>
              </a:rPr>
              <a:t>原子发射光谱分析法（</a:t>
            </a:r>
            <a:r>
              <a:rPr kumimoji="1" lang="en-US" altLang="zh-CN" sz="2600" dirty="0">
                <a:solidFill>
                  <a:srgbClr val="000066"/>
                </a:solidFill>
                <a:effectLst>
                  <a:outerShdw blurRad="38100" dist="38100" dir="2700000" algn="tl">
                    <a:srgbClr val="C0C0C0"/>
                  </a:outerShdw>
                </a:effectLst>
                <a:ea typeface="黑体" pitchFamily="49" charset="-122"/>
              </a:rPr>
              <a:t>AES）：</a:t>
            </a:r>
            <a:r>
              <a:rPr kumimoji="1" lang="zh-CN" altLang="en-US" sz="2600" dirty="0">
                <a:solidFill>
                  <a:srgbClr val="C00000"/>
                </a:solidFill>
                <a:effectLst>
                  <a:outerShdw blurRad="38100" dist="38100" dir="2700000" algn="tl">
                    <a:srgbClr val="C0C0C0"/>
                  </a:outerShdw>
                </a:effectLst>
                <a:ea typeface="黑体" pitchFamily="49" charset="-122"/>
              </a:rPr>
              <a:t>元素在受到热或电激发时，由基态跃迁到激发态，返回到基态时，发射出特征光谱，依据特征光谱进行定性、定量的分析方法</a:t>
            </a:r>
            <a:r>
              <a:rPr kumimoji="1" lang="zh-CN" altLang="en-US" sz="2600" dirty="0">
                <a:solidFill>
                  <a:srgbClr val="000066"/>
                </a:solidFill>
                <a:effectLst>
                  <a:outerShdw blurRad="38100" dist="38100" dir="2700000" algn="tl">
                    <a:srgbClr val="C0C0C0"/>
                  </a:outerShdw>
                </a:effectLst>
                <a:ea typeface="黑体" pitchFamily="49" charset="-122"/>
              </a:rPr>
              <a:t>。</a:t>
            </a:r>
          </a:p>
          <a:p>
            <a:pPr algn="just" eaLnBrk="1" hangingPunct="1">
              <a:lnSpc>
                <a:spcPct val="135000"/>
              </a:lnSpc>
              <a:spcBef>
                <a:spcPct val="30000"/>
              </a:spcBef>
            </a:pPr>
            <a:r>
              <a:rPr kumimoji="1" lang="zh-CN" altLang="en-US" sz="2600" dirty="0">
                <a:solidFill>
                  <a:srgbClr val="000066"/>
                </a:solidFill>
                <a:effectLst>
                  <a:outerShdw blurRad="38100" dist="38100" dir="2700000" algn="tl">
                    <a:srgbClr val="C0C0C0"/>
                  </a:outerShdw>
                </a:effectLst>
                <a:ea typeface="黑体" pitchFamily="49" charset="-122"/>
              </a:rPr>
              <a:t>1859年，基尔霍夫</a:t>
            </a:r>
            <a:r>
              <a:rPr kumimoji="1" lang="en-US" altLang="zh-CN" sz="2600" dirty="0">
                <a:solidFill>
                  <a:srgbClr val="000066"/>
                </a:solidFill>
                <a:effectLst>
                  <a:outerShdw blurRad="38100" dist="38100" dir="2700000" algn="tl">
                    <a:srgbClr val="C0C0C0"/>
                  </a:outerShdw>
                </a:effectLst>
                <a:ea typeface="黑体" pitchFamily="49" charset="-122"/>
              </a:rPr>
              <a:t>、</a:t>
            </a:r>
            <a:r>
              <a:rPr kumimoji="1" lang="zh-CN" altLang="en-US" sz="2600" dirty="0">
                <a:solidFill>
                  <a:srgbClr val="000066"/>
                </a:solidFill>
                <a:effectLst>
                  <a:outerShdw blurRad="38100" dist="38100" dir="2700000" algn="tl">
                    <a:srgbClr val="C0C0C0"/>
                  </a:outerShdw>
                </a:effectLst>
                <a:ea typeface="黑体" pitchFamily="49" charset="-122"/>
              </a:rPr>
              <a:t>本生研制第一台用于光谱分析的分光镜，实现了光谱检验；</a:t>
            </a:r>
          </a:p>
          <a:p>
            <a:pPr algn="just" eaLnBrk="1" hangingPunct="1">
              <a:lnSpc>
                <a:spcPct val="135000"/>
              </a:lnSpc>
              <a:spcBef>
                <a:spcPct val="30000"/>
              </a:spcBef>
            </a:pPr>
            <a:r>
              <a:rPr kumimoji="1" lang="zh-CN" altLang="en-US" sz="2600" dirty="0">
                <a:solidFill>
                  <a:srgbClr val="000066"/>
                </a:solidFill>
                <a:effectLst>
                  <a:outerShdw blurRad="38100" dist="38100" dir="2700000" algn="tl">
                    <a:srgbClr val="C0C0C0"/>
                  </a:outerShdw>
                </a:effectLst>
                <a:ea typeface="黑体" pitchFamily="49" charset="-122"/>
              </a:rPr>
              <a:t>1930年以后，建立了光谱定量分析方法；</a:t>
            </a:r>
          </a:p>
          <a:p>
            <a:pPr algn="just" eaLnBrk="1" hangingPunct="1">
              <a:lnSpc>
                <a:spcPct val="135000"/>
              </a:lnSpc>
              <a:spcBef>
                <a:spcPct val="30000"/>
              </a:spcBef>
            </a:pPr>
            <a:r>
              <a:rPr kumimoji="1" lang="en-US" altLang="zh-CN" sz="2600" dirty="0">
                <a:solidFill>
                  <a:srgbClr val="000066"/>
                </a:solidFill>
                <a:effectLst>
                  <a:outerShdw blurRad="38100" dist="38100" dir="2700000" algn="tl">
                    <a:srgbClr val="C0C0C0"/>
                  </a:outerShdw>
                </a:effectLst>
                <a:ea typeface="黑体" pitchFamily="49" charset="-122"/>
              </a:rPr>
              <a:t>20</a:t>
            </a:r>
            <a:r>
              <a:rPr kumimoji="1" lang="zh-CN" altLang="en-US" sz="2600" dirty="0">
                <a:solidFill>
                  <a:srgbClr val="000066"/>
                </a:solidFill>
                <a:effectLst>
                  <a:outerShdw blurRad="38100" dist="38100" dir="2700000" algn="tl">
                    <a:srgbClr val="C0C0C0"/>
                  </a:outerShdw>
                </a:effectLst>
                <a:ea typeface="黑体" pitchFamily="49" charset="-122"/>
              </a:rPr>
              <a:t>世纪</a:t>
            </a:r>
            <a:r>
              <a:rPr kumimoji="1" lang="en-US" altLang="zh-CN" sz="2600" dirty="0">
                <a:solidFill>
                  <a:srgbClr val="000066"/>
                </a:solidFill>
                <a:effectLst>
                  <a:outerShdw blurRad="38100" dist="38100" dir="2700000" algn="tl">
                    <a:srgbClr val="C0C0C0"/>
                  </a:outerShdw>
                </a:effectLst>
                <a:ea typeface="黑体" pitchFamily="49" charset="-122"/>
              </a:rPr>
              <a:t>60</a:t>
            </a:r>
            <a:r>
              <a:rPr kumimoji="1" lang="zh-CN" altLang="en-US" sz="2600" dirty="0">
                <a:solidFill>
                  <a:srgbClr val="000066"/>
                </a:solidFill>
                <a:effectLst>
                  <a:outerShdw blurRad="38100" dist="38100" dir="2700000" algn="tl">
                    <a:srgbClr val="C0C0C0"/>
                  </a:outerShdw>
                </a:effectLst>
                <a:ea typeface="黑体" pitchFamily="49" charset="-122"/>
              </a:rPr>
              <a:t>年代，</a:t>
            </a:r>
            <a:r>
              <a:rPr kumimoji="1" lang="en-US" altLang="zh-CN" sz="2600" dirty="0">
                <a:solidFill>
                  <a:srgbClr val="000066"/>
                </a:solidFill>
                <a:effectLst>
                  <a:outerShdw blurRad="38100" dist="38100" dir="2700000" algn="tl">
                    <a:srgbClr val="C0C0C0"/>
                  </a:outerShdw>
                </a:effectLst>
                <a:ea typeface="黑体" pitchFamily="49" charset="-122"/>
              </a:rPr>
              <a:t>AAS</a:t>
            </a:r>
            <a:r>
              <a:rPr kumimoji="1" lang="zh-CN" altLang="en-US" sz="2600" dirty="0">
                <a:solidFill>
                  <a:srgbClr val="000066"/>
                </a:solidFill>
                <a:effectLst>
                  <a:outerShdw blurRad="38100" dist="38100" dir="2700000" algn="tl">
                    <a:srgbClr val="C0C0C0"/>
                  </a:outerShdw>
                </a:effectLst>
                <a:ea typeface="黑体" pitchFamily="49" charset="-122"/>
              </a:rPr>
              <a:t>出现，作用下降。</a:t>
            </a:r>
          </a:p>
          <a:p>
            <a:pPr algn="just" eaLnBrk="1" hangingPunct="1">
              <a:lnSpc>
                <a:spcPct val="135000"/>
              </a:lnSpc>
              <a:spcBef>
                <a:spcPct val="30000"/>
              </a:spcBef>
            </a:pPr>
            <a:r>
              <a:rPr kumimoji="1" lang="en-US" altLang="zh-CN" sz="2600" dirty="0">
                <a:solidFill>
                  <a:srgbClr val="000066"/>
                </a:solidFill>
                <a:effectLst>
                  <a:outerShdw blurRad="38100" dist="38100" dir="2700000" algn="tl">
                    <a:srgbClr val="C0C0C0"/>
                  </a:outerShdw>
                </a:effectLst>
                <a:ea typeface="黑体" pitchFamily="49" charset="-122"/>
              </a:rPr>
              <a:t>20</a:t>
            </a:r>
            <a:r>
              <a:rPr kumimoji="1" lang="zh-CN" altLang="en-US" sz="2600" dirty="0">
                <a:solidFill>
                  <a:srgbClr val="000066"/>
                </a:solidFill>
                <a:effectLst>
                  <a:outerShdw blurRad="38100" dist="38100" dir="2700000" algn="tl">
                    <a:srgbClr val="C0C0C0"/>
                  </a:outerShdw>
                </a:effectLst>
                <a:ea typeface="黑体" pitchFamily="49" charset="-122"/>
              </a:rPr>
              <a:t>世纪</a:t>
            </a:r>
            <a:r>
              <a:rPr kumimoji="1" lang="en-US" altLang="zh-CN" sz="2600" dirty="0">
                <a:solidFill>
                  <a:srgbClr val="000066"/>
                </a:solidFill>
                <a:effectLst>
                  <a:outerShdw blurRad="38100" dist="38100" dir="2700000" algn="tl">
                    <a:srgbClr val="C0C0C0"/>
                  </a:outerShdw>
                </a:effectLst>
                <a:ea typeface="黑体" pitchFamily="49" charset="-122"/>
              </a:rPr>
              <a:t>70</a:t>
            </a:r>
            <a:r>
              <a:rPr kumimoji="1" lang="zh-CN" altLang="en-US" sz="2600" dirty="0">
                <a:solidFill>
                  <a:srgbClr val="000066"/>
                </a:solidFill>
                <a:effectLst>
                  <a:outerShdw blurRad="38100" dist="38100" dir="2700000" algn="tl">
                    <a:srgbClr val="C0C0C0"/>
                  </a:outerShdw>
                </a:effectLst>
                <a:ea typeface="黑体" pitchFamily="49" charset="-122"/>
              </a:rPr>
              <a:t>年代，新光源(</a:t>
            </a:r>
            <a:r>
              <a:rPr kumimoji="1" lang="en-US" altLang="zh-CN" sz="2600" dirty="0">
                <a:solidFill>
                  <a:srgbClr val="000066"/>
                </a:solidFill>
                <a:effectLst>
                  <a:outerShdw blurRad="38100" dist="38100" dir="2700000" algn="tl">
                    <a:srgbClr val="C0C0C0"/>
                  </a:outerShdw>
                </a:effectLst>
                <a:ea typeface="黑体" pitchFamily="49" charset="-122"/>
              </a:rPr>
              <a:t>ICP)</a:t>
            </a:r>
            <a:r>
              <a:rPr kumimoji="1" lang="zh-CN" altLang="en-US" sz="2600" dirty="0">
                <a:solidFill>
                  <a:srgbClr val="000066"/>
                </a:solidFill>
                <a:effectLst>
                  <a:outerShdw blurRad="38100" dist="38100" dir="2700000" algn="tl">
                    <a:srgbClr val="C0C0C0"/>
                  </a:outerShdw>
                </a:effectLst>
                <a:ea typeface="黑体" pitchFamily="49" charset="-122"/>
              </a:rPr>
              <a:t>的出现，作用又加强。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6"/>
          <p:cNvPicPr>
            <a:picLocks noChangeAspect="1" noChangeArrowheads="1"/>
          </p:cNvPicPr>
          <p:nvPr/>
        </p:nvPicPr>
        <p:blipFill>
          <a:blip r:embed="rId2">
            <a:extLst>
              <a:ext uri="{28A0092B-C50C-407E-A947-70E740481C1C}">
                <a14:useLocalDpi xmlns:a14="http://schemas.microsoft.com/office/drawing/2010/main" val="0"/>
              </a:ext>
            </a:extLst>
          </a:blip>
          <a:srcRect b="10239"/>
          <a:stretch>
            <a:fillRect/>
          </a:stretch>
        </p:blipFill>
        <p:spPr bwMode="auto">
          <a:xfrm>
            <a:off x="381000" y="228600"/>
            <a:ext cx="8229600" cy="3340100"/>
          </a:xfrm>
          <a:prstGeom prst="rect">
            <a:avLst/>
          </a:prstGeom>
          <a:ln/>
        </p:spPr>
        <p:style>
          <a:lnRef idx="0">
            <a:schemeClr val="accent6"/>
          </a:lnRef>
          <a:fillRef idx="3">
            <a:schemeClr val="accent6"/>
          </a:fillRef>
          <a:effectRef idx="3">
            <a:schemeClr val="accent6"/>
          </a:effectRef>
          <a:fontRef idx="minor">
            <a:schemeClr val="lt1"/>
          </a:fontRef>
        </p:style>
      </p:pic>
      <p:sp>
        <p:nvSpPr>
          <p:cNvPr id="6" name="Text Box 3"/>
          <p:cNvSpPr txBox="1">
            <a:spLocks noChangeArrowheads="1"/>
          </p:cNvSpPr>
          <p:nvPr/>
        </p:nvSpPr>
        <p:spPr bwMode="auto">
          <a:xfrm>
            <a:off x="647700" y="3657600"/>
            <a:ext cx="7696200" cy="297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30000"/>
              </a:lnSpc>
            </a:pPr>
            <a:r>
              <a:rPr kumimoji="1" lang="zh-CN" altLang="en-US" sz="2400" dirty="0">
                <a:solidFill>
                  <a:srgbClr val="990000"/>
                </a:solidFill>
                <a:latin typeface="黑体" pitchFamily="49" charset="-122"/>
                <a:ea typeface="黑体" pitchFamily="49" charset="-122"/>
              </a:rPr>
              <a:t>标准谱图</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：将其他元素的分析线标记在铁谱上，铁谱起到标尺的作用。</a:t>
            </a:r>
          </a:p>
          <a:p>
            <a:pPr algn="just">
              <a:lnSpc>
                <a:spcPct val="130000"/>
              </a:lnSpc>
            </a:pPr>
            <a:r>
              <a:rPr kumimoji="1" lang="zh-CN" altLang="en-US" sz="2400" dirty="0">
                <a:solidFill>
                  <a:srgbClr val="FF3300"/>
                </a:solidFill>
                <a:latin typeface="仿宋_GB2312" pitchFamily="49" charset="-122"/>
                <a:ea typeface="仿宋_GB2312" pitchFamily="49" charset="-122"/>
              </a:rPr>
              <a:t> </a:t>
            </a:r>
            <a:r>
              <a:rPr kumimoji="1" lang="zh-CN" altLang="en-US" sz="2400" dirty="0">
                <a:solidFill>
                  <a:srgbClr val="990000"/>
                </a:solidFill>
                <a:latin typeface="黑体" pitchFamily="49" charset="-122"/>
                <a:ea typeface="黑体" pitchFamily="49" charset="-122"/>
              </a:rPr>
              <a:t>为什么选铁谱？</a:t>
            </a:r>
          </a:p>
          <a:p>
            <a:pPr algn="just">
              <a:lnSpc>
                <a:spcPct val="13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1</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）谱线多：在</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210</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660nm</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范围内有数千条谱线；</a:t>
            </a:r>
          </a:p>
          <a:p>
            <a:pPr algn="just">
              <a:lnSpc>
                <a:spcPct val="13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2</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）谱线间距离分配均匀：容易对比，适用面广；</a:t>
            </a:r>
          </a:p>
          <a:p>
            <a:pPr algn="just">
              <a:lnSpc>
                <a:spcPct val="13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3</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）定位准确：已准确测量了铁谱每一条谱线的波长。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609600" y="381000"/>
            <a:ext cx="54864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90000"/>
              </a:lnSpc>
            </a:pPr>
            <a:r>
              <a:rPr lang="en-US" altLang="zh-CN" sz="3600" dirty="0">
                <a:solidFill>
                  <a:srgbClr val="0000CC"/>
                </a:solidFill>
                <a:latin typeface="黑体" pitchFamily="49" charset="-122"/>
                <a:ea typeface="黑体" pitchFamily="49" charset="-122"/>
              </a:rPr>
              <a:t>3.4.2 </a:t>
            </a:r>
            <a:r>
              <a:rPr lang="zh-CN" altLang="en-US" sz="3600" dirty="0">
                <a:solidFill>
                  <a:srgbClr val="0000CC"/>
                </a:solidFill>
                <a:latin typeface="黑体" pitchFamily="49" charset="-122"/>
                <a:ea typeface="黑体" pitchFamily="49" charset="-122"/>
              </a:rPr>
              <a:t>光谱半定量分析</a:t>
            </a:r>
          </a:p>
        </p:txBody>
      </p:sp>
      <p:sp>
        <p:nvSpPr>
          <p:cNvPr id="82947" name="Text Box 3"/>
          <p:cNvSpPr txBox="1">
            <a:spLocks noChangeArrowheads="1"/>
          </p:cNvSpPr>
          <p:nvPr/>
        </p:nvSpPr>
        <p:spPr bwMode="auto">
          <a:xfrm>
            <a:off x="533400" y="1371600"/>
            <a:ext cx="8229600" cy="326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pPr>
            <a:r>
              <a:rPr kumimoji="1" lang="en-US" altLang="zh-CN" sz="2400" b="0" dirty="0">
                <a:latin typeface="Times New Roman" pitchFamily="18" charset="0"/>
                <a:ea typeface="仿宋_GB2312" pitchFamily="49" charset="-122"/>
              </a:rPr>
              <a:t>      </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与目视比色法相似；测量试样中元素的大致浓度范围；</a:t>
            </a:r>
          </a:p>
          <a:p>
            <a:pPr algn="just">
              <a:lnSpc>
                <a:spcPct val="120000"/>
              </a:lnSpc>
            </a:pPr>
            <a:r>
              <a:rPr kumimoji="1" lang="zh-CN" altLang="en-US" sz="2400" b="0" dirty="0">
                <a:solidFill>
                  <a:srgbClr val="FF0000"/>
                </a:solidFill>
                <a:latin typeface="Times New Roman" pitchFamily="18" charset="0"/>
                <a:ea typeface="仿宋_GB2312" pitchFamily="49" charset="-122"/>
              </a:rPr>
              <a:t>       </a:t>
            </a:r>
            <a:r>
              <a:rPr kumimoji="1" lang="zh-CN" altLang="en-US" sz="2400" dirty="0">
                <a:solidFill>
                  <a:srgbClr val="990000"/>
                </a:solidFill>
                <a:latin typeface="黑体" pitchFamily="49" charset="-122"/>
                <a:ea typeface="黑体" pitchFamily="49" charset="-122"/>
              </a:rPr>
              <a:t>应用</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：用于钢材、合金等的分类、矿石品位分级等大批量试样的快速测定。</a:t>
            </a:r>
          </a:p>
          <a:p>
            <a:pPr algn="just">
              <a:lnSpc>
                <a:spcPct val="120000"/>
              </a:lnSpc>
            </a:pPr>
            <a:r>
              <a:rPr kumimoji="1" lang="zh-CN" altLang="en-US" sz="2400" b="0" dirty="0">
                <a:latin typeface="Times New Roman" pitchFamily="18" charset="0"/>
                <a:ea typeface="仿宋_GB2312" pitchFamily="49" charset="-122"/>
              </a:rPr>
              <a:t>       </a:t>
            </a:r>
            <a:r>
              <a:rPr kumimoji="1" lang="zh-CN" altLang="en-US" sz="2400" dirty="0">
                <a:solidFill>
                  <a:srgbClr val="990000"/>
                </a:solidFill>
                <a:latin typeface="黑体" pitchFamily="49" charset="-122"/>
                <a:ea typeface="黑体" pitchFamily="49" charset="-122"/>
              </a:rPr>
              <a:t>谱线强度比较法</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：测定一系列不同含量的待测元素标准光谱系列，在完全相同条件下</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同时摄谱</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，测定试样中待测元素光谱，选择灵敏线，比较标准谱图与试样谱图中灵敏线的黑度，确定含量范围。</a:t>
            </a: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157788"/>
            <a:ext cx="82296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wipe(left)">
                                      <p:cBhvr>
                                        <p:cTn id="7" dur="500"/>
                                        <p:tgtEl>
                                          <p:spTgt spid="82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7">
                                            <p:txEl>
                                              <p:pRg st="0" end="0"/>
                                            </p:txEl>
                                          </p:spTgt>
                                        </p:tgtEl>
                                        <p:attrNameLst>
                                          <p:attrName>style.visibility</p:attrName>
                                        </p:attrNameLst>
                                      </p:cBhvr>
                                      <p:to>
                                        <p:strVal val="visible"/>
                                      </p:to>
                                    </p:set>
                                    <p:animEffect transition="in" filter="wipe(left)">
                                      <p:cBhvr>
                                        <p:cTn id="12" dur="500"/>
                                        <p:tgtEl>
                                          <p:spTgt spid="829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7">
                                            <p:txEl>
                                              <p:pRg st="1" end="1"/>
                                            </p:txEl>
                                          </p:spTgt>
                                        </p:tgtEl>
                                        <p:attrNameLst>
                                          <p:attrName>style.visibility</p:attrName>
                                        </p:attrNameLst>
                                      </p:cBhvr>
                                      <p:to>
                                        <p:strVal val="visible"/>
                                      </p:to>
                                    </p:set>
                                    <p:animEffect transition="in" filter="wipe(left)">
                                      <p:cBhvr>
                                        <p:cTn id="17" dur="500"/>
                                        <p:tgtEl>
                                          <p:spTgt spid="829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947">
                                            <p:txEl>
                                              <p:pRg st="2" end="2"/>
                                            </p:txEl>
                                          </p:spTgt>
                                        </p:tgtEl>
                                        <p:attrNameLst>
                                          <p:attrName>style.visibility</p:attrName>
                                        </p:attrNameLst>
                                      </p:cBhvr>
                                      <p:to>
                                        <p:strVal val="visible"/>
                                      </p:to>
                                    </p:set>
                                    <p:animEffect transition="in" filter="wipe(left)">
                                      <p:cBhvr>
                                        <p:cTn id="22" dur="500"/>
                                        <p:tgtEl>
                                          <p:spTgt spid="829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utoUpdateAnimBg="0"/>
      <p:bldP spid="8294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533400" y="304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r>
              <a:rPr lang="en-US" altLang="zh-CN" sz="3600" dirty="0">
                <a:solidFill>
                  <a:srgbClr val="0000CC"/>
                </a:solidFill>
                <a:latin typeface="黑体" pitchFamily="49" charset="-122"/>
                <a:ea typeface="黑体" pitchFamily="49" charset="-122"/>
              </a:rPr>
              <a:t> 3.4.3 </a:t>
            </a:r>
            <a:r>
              <a:rPr lang="zh-CN" altLang="en-US" sz="3600" dirty="0">
                <a:solidFill>
                  <a:srgbClr val="0000CC"/>
                </a:solidFill>
                <a:latin typeface="黑体" pitchFamily="49" charset="-122"/>
                <a:ea typeface="黑体" pitchFamily="49" charset="-122"/>
              </a:rPr>
              <a:t>光谱定量分析</a:t>
            </a:r>
          </a:p>
        </p:txBody>
      </p:sp>
      <p:sp>
        <p:nvSpPr>
          <p:cNvPr id="83971" name="Text Box 3"/>
          <p:cNvSpPr txBox="1">
            <a:spLocks noChangeArrowheads="1"/>
          </p:cNvSpPr>
          <p:nvPr/>
        </p:nvSpPr>
        <p:spPr bwMode="auto">
          <a:xfrm>
            <a:off x="609600" y="990600"/>
            <a:ext cx="8229600" cy="5005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pPr>
            <a:r>
              <a:rPr kumimoji="1" lang="en-US" altLang="zh-CN" sz="2400" dirty="0">
                <a:solidFill>
                  <a:srgbClr val="990000"/>
                </a:solidFill>
                <a:latin typeface="黑体" pitchFamily="49" charset="-122"/>
                <a:ea typeface="黑体" pitchFamily="49" charset="-122"/>
              </a:rPr>
              <a:t>(1) </a:t>
            </a:r>
            <a:r>
              <a:rPr kumimoji="1" lang="zh-CN" altLang="en-US" sz="2400" dirty="0">
                <a:solidFill>
                  <a:srgbClr val="990000"/>
                </a:solidFill>
                <a:latin typeface="黑体" pitchFamily="49" charset="-122"/>
                <a:ea typeface="黑体" pitchFamily="49" charset="-122"/>
              </a:rPr>
              <a:t>发射光谱定量分析的基本关系式</a:t>
            </a:r>
          </a:p>
          <a:p>
            <a:pPr>
              <a:lnSpc>
                <a:spcPct val="140000"/>
              </a:lnSpc>
            </a:pPr>
            <a:r>
              <a:rPr kumimoji="1" lang="zh-CN" altLang="en-US" sz="2000" dirty="0">
                <a:solidFill>
                  <a:srgbClr val="0000CC"/>
                </a:solidFill>
                <a:latin typeface="Times New Roman" pitchFamily="18" charset="0"/>
                <a:ea typeface="仿宋_GB2312" pitchFamily="49" charset="-122"/>
              </a:rPr>
              <a:t>      </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在条件一定时，谱线强度</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I </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与待测元素含量</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c</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关系为：</a:t>
            </a:r>
            <a:r>
              <a:rPr kumimoji="1" lang="zh-CN" altLang="en-US" sz="2400" b="0" dirty="0">
                <a:solidFill>
                  <a:srgbClr val="FF0000"/>
                </a:solidFill>
                <a:latin typeface="Times New Roman" pitchFamily="18" charset="0"/>
                <a:ea typeface="仿宋_GB2312" pitchFamily="49" charset="-122"/>
              </a:rPr>
              <a:t> </a:t>
            </a:r>
            <a:r>
              <a:rPr kumimoji="1" lang="en-US" altLang="zh-CN" sz="2400" b="0" i="1" dirty="0">
                <a:solidFill>
                  <a:srgbClr val="FF0000"/>
                </a:solidFill>
                <a:latin typeface="Times New Roman" pitchFamily="18" charset="0"/>
                <a:ea typeface="仿宋_GB2312" pitchFamily="49" charset="-122"/>
              </a:rPr>
              <a:t>I </a:t>
            </a:r>
            <a:r>
              <a:rPr kumimoji="1" lang="en-US" altLang="zh-CN" sz="2400" b="0" dirty="0">
                <a:solidFill>
                  <a:srgbClr val="FF0000"/>
                </a:solidFill>
                <a:latin typeface="Times New Roman" pitchFamily="18" charset="0"/>
                <a:ea typeface="仿宋_GB2312" pitchFamily="49" charset="-122"/>
              </a:rPr>
              <a:t>= </a:t>
            </a:r>
            <a:r>
              <a:rPr kumimoji="1" lang="en-US" altLang="zh-CN" sz="2400" b="0" i="1" dirty="0">
                <a:solidFill>
                  <a:srgbClr val="FF0000"/>
                </a:solidFill>
                <a:latin typeface="Times New Roman" pitchFamily="18" charset="0"/>
                <a:ea typeface="仿宋_GB2312" pitchFamily="49" charset="-122"/>
              </a:rPr>
              <a:t>a c </a:t>
            </a:r>
            <a:endParaRPr kumimoji="1" lang="en-US" altLang="zh-CN" sz="2400" b="0" dirty="0">
              <a:solidFill>
                <a:srgbClr val="FF0000"/>
              </a:solidFill>
              <a:latin typeface="Times New Roman" pitchFamily="18" charset="0"/>
              <a:ea typeface="仿宋_GB2312" pitchFamily="49" charset="-122"/>
            </a:endParaRPr>
          </a:p>
          <a:p>
            <a:pPr algn="just">
              <a:lnSpc>
                <a:spcPct val="140000"/>
              </a:lnSpc>
            </a:pPr>
            <a:r>
              <a:rPr kumimoji="1" lang="en-US" altLang="zh-CN" sz="2000" b="0" dirty="0">
                <a:latin typeface="Times New Roman" pitchFamily="18" charset="0"/>
                <a:ea typeface="仿宋_GB2312" pitchFamily="49" charset="-122"/>
              </a:rPr>
              <a:t>      </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a</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为常数</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kumimoji="1" lang="zh-CN" altLang="en-US" sz="2000" dirty="0">
                <a:solidFill>
                  <a:srgbClr val="FF0000"/>
                </a:solidFill>
                <a:latin typeface="黑体" pitchFamily="49" charset="-122"/>
                <a:ea typeface="黑体" pitchFamily="49" charset="-122"/>
              </a:rPr>
              <a:t>与蒸发、激发过程等有关</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，使用经典光源进行分析时，试样的组成和实验条件都会影响谱线强度。同时</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发射光谱中存在着</a:t>
            </a:r>
            <a:r>
              <a:rPr kumimoji="1" lang="zh-CN" altLang="en-US" sz="2000" dirty="0">
                <a:solidFill>
                  <a:srgbClr val="FF0000"/>
                </a:solidFill>
                <a:latin typeface="黑体" pitchFamily="49" charset="-122"/>
                <a:ea typeface="黑体" pitchFamily="49" charset="-122"/>
              </a:rPr>
              <a:t>自吸现象</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，需要引入自吸常数 </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rPr>
              <a:t>b</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rPr>
              <a:t> </a:t>
            </a: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a:p>
            <a:pPr algn="just">
              <a:lnSpc>
                <a:spcPct val="140000"/>
              </a:lnSpc>
            </a:pP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a:p>
            <a:pPr algn="just">
              <a:lnSpc>
                <a:spcPct val="140000"/>
              </a:lnSpc>
            </a:pP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a:p>
            <a:pPr algn="just">
              <a:lnSpc>
                <a:spcPct val="140000"/>
              </a:lnSpc>
            </a:pP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a:p>
            <a:pPr algn="just">
              <a:lnSpc>
                <a:spcPct val="140000"/>
              </a:lnSpc>
            </a:pP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    发射光谱分析的基本关系式，称为</a:t>
            </a:r>
            <a:r>
              <a:rPr kumimoji="1" lang="zh-CN" altLang="en-US" sz="2000" dirty="0">
                <a:solidFill>
                  <a:srgbClr val="FF0000"/>
                </a:solidFill>
                <a:latin typeface="黑体" pitchFamily="49" charset="-122"/>
                <a:ea typeface="黑体" pitchFamily="49" charset="-122"/>
              </a:rPr>
              <a:t>塞伯</a:t>
            </a:r>
            <a:r>
              <a:rPr kumimoji="1" lang="en-US" altLang="zh-CN" sz="2000" dirty="0">
                <a:solidFill>
                  <a:srgbClr val="FF0000"/>
                </a:solidFill>
                <a:latin typeface="黑体" pitchFamily="49" charset="-122"/>
                <a:ea typeface="黑体" pitchFamily="49" charset="-122"/>
              </a:rPr>
              <a:t>-</a:t>
            </a:r>
            <a:r>
              <a:rPr kumimoji="1" lang="zh-CN" altLang="en-US" sz="2000" dirty="0">
                <a:solidFill>
                  <a:srgbClr val="FF0000"/>
                </a:solidFill>
                <a:latin typeface="黑体" pitchFamily="49" charset="-122"/>
                <a:ea typeface="黑体" pitchFamily="49" charset="-122"/>
              </a:rPr>
              <a:t>罗马金</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公式。</a:t>
            </a: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a:p>
            <a:pPr algn="just">
              <a:lnSpc>
                <a:spcPct val="140000"/>
              </a:lnSpc>
            </a:pP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    </a:t>
            </a:r>
            <a:r>
              <a:rPr kumimoji="1" lang="en-US" altLang="zh-CN" sz="2000" dirty="0">
                <a:solidFill>
                  <a:srgbClr val="FF0000"/>
                </a:solidFill>
                <a:latin typeface="黑体" pitchFamily="49" charset="-122"/>
                <a:ea typeface="黑体" pitchFamily="49" charset="-122"/>
              </a:rPr>
              <a:t>ICP</a:t>
            </a:r>
            <a:r>
              <a:rPr kumimoji="1" lang="zh-CN" altLang="en-US" sz="2000" dirty="0">
                <a:solidFill>
                  <a:srgbClr val="FF0000"/>
                </a:solidFill>
                <a:latin typeface="黑体" pitchFamily="49" charset="-122"/>
                <a:ea typeface="黑体" pitchFamily="49" charset="-122"/>
              </a:rPr>
              <a:t>光源直读光谱仪仪器性能好，稳定，准确度高，本身光源自吸效应就很小</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。光谱定量分析关系式为 </a:t>
            </a:r>
            <a:r>
              <a:rPr kumimoji="1" lang="en-US" altLang="zh-CN" sz="2000" b="0" i="1" dirty="0">
                <a:solidFill>
                  <a:srgbClr val="FF0000"/>
                </a:solidFill>
                <a:latin typeface="Times New Roman" pitchFamily="18" charset="0"/>
                <a:ea typeface="仿宋_GB2312" pitchFamily="49" charset="-122"/>
              </a:rPr>
              <a:t>I </a:t>
            </a:r>
            <a:r>
              <a:rPr kumimoji="1" lang="en-US" altLang="zh-CN" sz="2000" b="0" dirty="0">
                <a:solidFill>
                  <a:srgbClr val="FF0000"/>
                </a:solidFill>
                <a:latin typeface="Times New Roman" pitchFamily="18" charset="0"/>
                <a:ea typeface="仿宋_GB2312" pitchFamily="49" charset="-122"/>
              </a:rPr>
              <a:t>= </a:t>
            </a:r>
            <a:r>
              <a:rPr kumimoji="1" lang="en-US" altLang="zh-CN" sz="2000" b="0" i="1" dirty="0">
                <a:solidFill>
                  <a:srgbClr val="FF0000"/>
                </a:solidFill>
                <a:latin typeface="Times New Roman" pitchFamily="18" charset="0"/>
                <a:ea typeface="仿宋_GB2312" pitchFamily="49" charset="-122"/>
              </a:rPr>
              <a:t>a c </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a:t>
            </a: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p:txBody>
      </p:sp>
      <p:graphicFrame>
        <p:nvGraphicFramePr>
          <p:cNvPr id="83972" name="Object 4"/>
          <p:cNvGraphicFramePr>
            <a:graphicFrameLocks noChangeAspect="1"/>
          </p:cNvGraphicFramePr>
          <p:nvPr>
            <p:extLst>
              <p:ext uri="{D42A27DB-BD31-4B8C-83A1-F6EECF244321}">
                <p14:modId xmlns:p14="http://schemas.microsoft.com/office/powerpoint/2010/main" val="118334704"/>
              </p:ext>
            </p:extLst>
          </p:nvPr>
        </p:nvGraphicFramePr>
        <p:xfrm>
          <a:off x="3200400" y="3352800"/>
          <a:ext cx="2133600" cy="1143000"/>
        </p:xfrm>
        <a:graphic>
          <a:graphicData uri="http://schemas.openxmlformats.org/presentationml/2006/ole">
            <mc:AlternateContent xmlns:mc="http://schemas.openxmlformats.org/markup-compatibility/2006">
              <mc:Choice xmlns:v="urn:schemas-microsoft-com:vml" Requires="v">
                <p:oleObj name="公式" r:id="rId2" imgW="1038366" imgH="457234" progId="Equation.3">
                  <p:embed/>
                </p:oleObj>
              </mc:Choice>
              <mc:Fallback>
                <p:oleObj name="公式" r:id="rId2" imgW="1038366" imgH="457234"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352800"/>
                        <a:ext cx="2133600" cy="114300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animEffect transition="in" filter="wipe(left)">
                                      <p:cBhvr>
                                        <p:cTn id="7" dur="500"/>
                                        <p:tgtEl>
                                          <p:spTgt spid="839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971">
                                            <p:txEl>
                                              <p:pRg st="0" end="0"/>
                                            </p:txEl>
                                          </p:spTgt>
                                        </p:tgtEl>
                                        <p:attrNameLst>
                                          <p:attrName>style.visibility</p:attrName>
                                        </p:attrNameLst>
                                      </p:cBhvr>
                                      <p:to>
                                        <p:strVal val="visible"/>
                                      </p:to>
                                    </p:set>
                                    <p:animEffect transition="in" filter="wipe(left)">
                                      <p:cBhvr>
                                        <p:cTn id="12" dur="500"/>
                                        <p:tgtEl>
                                          <p:spTgt spid="839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971">
                                            <p:txEl>
                                              <p:pRg st="1" end="1"/>
                                            </p:txEl>
                                          </p:spTgt>
                                        </p:tgtEl>
                                        <p:attrNameLst>
                                          <p:attrName>style.visibility</p:attrName>
                                        </p:attrNameLst>
                                      </p:cBhvr>
                                      <p:to>
                                        <p:strVal val="visible"/>
                                      </p:to>
                                    </p:set>
                                    <p:animEffect transition="in" filter="wipe(left)">
                                      <p:cBhvr>
                                        <p:cTn id="17" dur="500"/>
                                        <p:tgtEl>
                                          <p:spTgt spid="8397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3971">
                                            <p:txEl>
                                              <p:pRg st="2" end="2"/>
                                            </p:txEl>
                                          </p:spTgt>
                                        </p:tgtEl>
                                        <p:attrNameLst>
                                          <p:attrName>style.visibility</p:attrName>
                                        </p:attrNameLst>
                                      </p:cBhvr>
                                      <p:to>
                                        <p:strVal val="visible"/>
                                      </p:to>
                                    </p:set>
                                    <p:animEffect transition="in" filter="wipe(left)">
                                      <p:cBhvr>
                                        <p:cTn id="22" dur="500"/>
                                        <p:tgtEl>
                                          <p:spTgt spid="8397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animEffect transition="in" filter="wipe(left)">
                                      <p:cBhvr>
                                        <p:cTn id="27" dur="500"/>
                                        <p:tgtEl>
                                          <p:spTgt spid="8397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3971">
                                            <p:txEl>
                                              <p:pRg st="7" end="7"/>
                                            </p:txEl>
                                          </p:spTgt>
                                        </p:tgtEl>
                                        <p:attrNameLst>
                                          <p:attrName>style.visibility</p:attrName>
                                        </p:attrNameLst>
                                      </p:cBhvr>
                                      <p:to>
                                        <p:strVal val="visible"/>
                                      </p:to>
                                    </p:set>
                                    <p:animEffect transition="in" filter="wipe(left)">
                                      <p:cBhvr>
                                        <p:cTn id="32" dur="500"/>
                                        <p:tgtEl>
                                          <p:spTgt spid="8397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3972"/>
                                        </p:tgtEl>
                                        <p:attrNameLst>
                                          <p:attrName>style.visibility</p:attrName>
                                        </p:attrNameLst>
                                      </p:cBhvr>
                                      <p:to>
                                        <p:strVal val="visible"/>
                                      </p:to>
                                    </p:set>
                                    <p:animEffect transition="in" filter="wipe(left)">
                                      <p:cBhvr>
                                        <p:cTn id="37" dur="5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build="p" autoUpdateAnimBg="0" advAuto="0"/>
      <p:bldP spid="83971"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0" name="Rectangle 8"/>
          <p:cNvSpPr>
            <a:spLocks noChangeArrowheads="1"/>
          </p:cNvSpPr>
          <p:nvPr/>
        </p:nvSpPr>
        <p:spPr bwMode="auto">
          <a:xfrm>
            <a:off x="685800" y="762000"/>
            <a:ext cx="6781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kumimoji="1" lang="zh-CN" altLang="en-US" sz="2200">
                <a:solidFill>
                  <a:srgbClr val="003300"/>
                </a:solidFill>
                <a:effectLst>
                  <a:outerShdw blurRad="38100" dist="38100" dir="2700000" algn="tl">
                    <a:srgbClr val="C0C0C0"/>
                  </a:outerShdw>
                </a:effectLst>
                <a:latin typeface="Times New Roman" pitchFamily="18" charset="0"/>
                <a:ea typeface="黑体" pitchFamily="49" charset="-122"/>
              </a:rPr>
              <a:t>设分析线和内标线的强度分别为</a:t>
            </a:r>
            <a:r>
              <a:rPr kumimoji="1" lang="en-US" altLang="zh-CN" sz="2200" i="1">
                <a:solidFill>
                  <a:srgbClr val="663300"/>
                </a:solidFill>
                <a:effectLst>
                  <a:outerShdw blurRad="38100" dist="38100" dir="2700000" algn="tl">
                    <a:srgbClr val="C0C0C0"/>
                  </a:outerShdw>
                </a:effectLst>
                <a:latin typeface="Times New Roman" pitchFamily="18" charset="0"/>
                <a:ea typeface="黑体" pitchFamily="49" charset="-122"/>
              </a:rPr>
              <a:t>I</a:t>
            </a:r>
            <a:r>
              <a:rPr kumimoji="1" lang="zh-CN" altLang="en-US" sz="2200" baseline="-2500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zh-CN" altLang="en-US" sz="2200">
                <a:solidFill>
                  <a:srgbClr val="003300"/>
                </a:solidFill>
                <a:effectLst>
                  <a:outerShdw blurRad="38100" dist="38100" dir="2700000" algn="tl">
                    <a:srgbClr val="C0C0C0"/>
                  </a:outerShdw>
                </a:effectLst>
                <a:latin typeface="Times New Roman" pitchFamily="18" charset="0"/>
                <a:ea typeface="黑体" pitchFamily="49" charset="-122"/>
              </a:rPr>
              <a:t>和</a:t>
            </a:r>
            <a:r>
              <a:rPr kumimoji="1" lang="en-US" altLang="zh-CN" sz="2200" i="1">
                <a:solidFill>
                  <a:srgbClr val="0000FF"/>
                </a:solidFill>
                <a:effectLst>
                  <a:outerShdw blurRad="38100" dist="38100" dir="2700000" algn="tl">
                    <a:srgbClr val="C0C0C0"/>
                  </a:outerShdw>
                </a:effectLst>
                <a:latin typeface="Times New Roman" pitchFamily="18" charset="0"/>
                <a:ea typeface="黑体" pitchFamily="49" charset="-122"/>
              </a:rPr>
              <a:t>I</a:t>
            </a:r>
            <a:r>
              <a:rPr kumimoji="1" lang="zh-CN" altLang="en-US" sz="2200" baseline="-2500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zh-CN" altLang="en-US" sz="2200">
                <a:solidFill>
                  <a:srgbClr val="003300"/>
                </a:solidFill>
                <a:effectLst>
                  <a:outerShdw blurRad="38100" dist="38100" dir="2700000" algn="tl">
                    <a:srgbClr val="C0C0C0"/>
                  </a:outerShdw>
                </a:effectLst>
                <a:latin typeface="Times New Roman" pitchFamily="18" charset="0"/>
                <a:ea typeface="黑体" pitchFamily="49" charset="-122"/>
              </a:rPr>
              <a:t>，则</a:t>
            </a:r>
            <a:r>
              <a:rPr kumimoji="1" lang="en-US" altLang="zh-CN" sz="2200">
                <a:solidFill>
                  <a:srgbClr val="003300"/>
                </a:solidFill>
                <a:effectLst>
                  <a:outerShdw blurRad="38100" dist="38100" dir="2700000" algn="tl">
                    <a:srgbClr val="C0C0C0"/>
                  </a:outerShdw>
                </a:effectLst>
                <a:latin typeface="Times New Roman" pitchFamily="18" charset="0"/>
                <a:ea typeface="黑体" pitchFamily="49" charset="-122"/>
              </a:rPr>
              <a:t>:</a:t>
            </a:r>
          </a:p>
        </p:txBody>
      </p:sp>
      <p:sp>
        <p:nvSpPr>
          <p:cNvPr id="85001" name="Rectangle 9"/>
          <p:cNvSpPr>
            <a:spLocks noChangeArrowheads="1"/>
          </p:cNvSpPr>
          <p:nvPr/>
        </p:nvSpPr>
        <p:spPr bwMode="auto">
          <a:xfrm>
            <a:off x="2019300" y="1143000"/>
            <a:ext cx="5105400" cy="609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defRPr/>
            </a:pP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I</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dirty="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a</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C</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i="1" baseline="30000" dirty="0">
                <a:solidFill>
                  <a:srgbClr val="663300"/>
                </a:solidFill>
                <a:effectLst>
                  <a:outerShdw blurRad="38100" dist="38100" dir="2700000" algn="tl">
                    <a:srgbClr val="C0C0C0"/>
                  </a:outerShdw>
                </a:effectLst>
                <a:latin typeface="Times New Roman" pitchFamily="18" charset="0"/>
                <a:ea typeface="黑体" pitchFamily="49" charset="-122"/>
              </a:rPr>
              <a:t>b</a:t>
            </a:r>
            <a:r>
              <a:rPr kumimoji="1" lang="zh-CN" altLang="en-US" sz="14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0000FF"/>
                </a:solidFill>
                <a:effectLst>
                  <a:outerShdw blurRad="38100" dist="38100" dir="2700000" algn="tl">
                    <a:srgbClr val="C0C0C0"/>
                  </a:outerShdw>
                </a:effectLst>
                <a:latin typeface="Times New Roman" pitchFamily="18" charset="0"/>
                <a:ea typeface="黑体" pitchFamily="49" charset="-122"/>
              </a:rPr>
              <a:t>I</a:t>
            </a:r>
            <a:r>
              <a:rPr kumimoji="1" lang="zh-CN" altLang="en-US" sz="2400" baseline="-25000" dirty="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dirty="0">
                <a:solidFill>
                  <a:srgbClr val="0000FF"/>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0000FF"/>
                </a:solidFill>
                <a:effectLst>
                  <a:outerShdw blurRad="38100" dist="38100" dir="2700000" algn="tl">
                    <a:srgbClr val="C0C0C0"/>
                  </a:outerShdw>
                </a:effectLst>
                <a:latin typeface="Times New Roman" pitchFamily="18" charset="0"/>
                <a:ea typeface="黑体" pitchFamily="49" charset="-122"/>
              </a:rPr>
              <a:t>a</a:t>
            </a:r>
            <a:r>
              <a:rPr kumimoji="1" lang="zh-CN" altLang="en-US" sz="2400" baseline="-25000" dirty="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i="1" dirty="0">
                <a:solidFill>
                  <a:srgbClr val="0000FF"/>
                </a:solidFill>
                <a:effectLst>
                  <a:outerShdw blurRad="38100" dist="38100" dir="2700000" algn="tl">
                    <a:srgbClr val="C0C0C0"/>
                  </a:outerShdw>
                </a:effectLst>
                <a:latin typeface="Times New Roman" pitchFamily="18" charset="0"/>
                <a:ea typeface="黑体" pitchFamily="49" charset="-122"/>
              </a:rPr>
              <a:t>C</a:t>
            </a:r>
            <a:r>
              <a:rPr kumimoji="1" lang="zh-CN" altLang="en-US" sz="2400" baseline="-25000" dirty="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i="1" baseline="30000" dirty="0">
                <a:solidFill>
                  <a:srgbClr val="0000FF"/>
                </a:solidFill>
                <a:effectLst>
                  <a:outerShdw blurRad="38100" dist="38100" dir="2700000" algn="tl">
                    <a:srgbClr val="C0C0C0"/>
                  </a:outerShdw>
                </a:effectLst>
                <a:latin typeface="Times New Roman" pitchFamily="18" charset="0"/>
                <a:ea typeface="黑体" pitchFamily="49" charset="-122"/>
              </a:rPr>
              <a:t>b</a:t>
            </a:r>
            <a:r>
              <a:rPr kumimoji="1" lang="zh-CN" altLang="en-US" sz="1400" dirty="0">
                <a:solidFill>
                  <a:srgbClr val="0000FF"/>
                </a:solidFill>
                <a:effectLst>
                  <a:outerShdw blurRad="38100" dist="38100" dir="2700000" algn="tl">
                    <a:srgbClr val="C0C0C0"/>
                  </a:outerShdw>
                </a:effectLst>
                <a:latin typeface="Times New Roman" pitchFamily="18" charset="0"/>
                <a:ea typeface="黑体" pitchFamily="49" charset="-122"/>
              </a:rPr>
              <a:t>内</a:t>
            </a:r>
          </a:p>
        </p:txBody>
      </p:sp>
      <p:sp>
        <p:nvSpPr>
          <p:cNvPr id="85002" name="Rectangle 10"/>
          <p:cNvSpPr>
            <a:spLocks noChangeArrowheads="1"/>
          </p:cNvSpPr>
          <p:nvPr/>
        </p:nvSpPr>
        <p:spPr bwMode="auto">
          <a:xfrm>
            <a:off x="381000" y="228600"/>
            <a:ext cx="6248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kumimoji="1" lang="zh-CN" altLang="en-US" sz="2200" dirty="0">
                <a:solidFill>
                  <a:srgbClr val="663300"/>
                </a:solidFill>
                <a:effectLst>
                  <a:outerShdw blurRad="38100" dist="38100" dir="2700000" algn="tl">
                    <a:srgbClr val="C0C0C0"/>
                  </a:outerShdw>
                </a:effectLst>
                <a:ea typeface="黑体" pitchFamily="49" charset="-122"/>
              </a:rPr>
              <a:t>（</a:t>
            </a:r>
            <a:r>
              <a:rPr kumimoji="1" lang="en-US" altLang="zh-CN" sz="2200" dirty="0">
                <a:solidFill>
                  <a:srgbClr val="663300"/>
                </a:solidFill>
                <a:effectLst>
                  <a:outerShdw blurRad="38100" dist="38100" dir="2700000" algn="tl">
                    <a:srgbClr val="C0C0C0"/>
                  </a:outerShdw>
                </a:effectLst>
                <a:ea typeface="黑体" pitchFamily="49" charset="-122"/>
              </a:rPr>
              <a:t>2</a:t>
            </a:r>
            <a:r>
              <a:rPr kumimoji="1" lang="zh-CN" altLang="en-US" sz="2200" dirty="0">
                <a:solidFill>
                  <a:srgbClr val="663300"/>
                </a:solidFill>
                <a:effectLst>
                  <a:outerShdw blurRad="38100" dist="38100" dir="2700000" algn="tl">
                    <a:srgbClr val="C0C0C0"/>
                  </a:outerShdw>
                </a:effectLst>
                <a:ea typeface="黑体" pitchFamily="49" charset="-122"/>
              </a:rPr>
              <a:t>）内标法的公式</a:t>
            </a:r>
          </a:p>
        </p:txBody>
      </p:sp>
      <p:sp>
        <p:nvSpPr>
          <p:cNvPr id="85003" name="Rectangle 11"/>
          <p:cNvSpPr>
            <a:spLocks noChangeArrowheads="1"/>
          </p:cNvSpPr>
          <p:nvPr/>
        </p:nvSpPr>
        <p:spPr bwMode="auto">
          <a:xfrm>
            <a:off x="685800" y="1676400"/>
            <a:ext cx="6781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kumimoji="1" lang="zh-CN" altLang="en-US" sz="2200">
                <a:solidFill>
                  <a:srgbClr val="003300"/>
                </a:solidFill>
                <a:effectLst>
                  <a:outerShdw blurRad="38100" dist="38100" dir="2700000" algn="tl">
                    <a:srgbClr val="C0C0C0"/>
                  </a:outerShdw>
                </a:effectLst>
                <a:latin typeface="Times New Roman" pitchFamily="18" charset="0"/>
                <a:ea typeface="黑体" pitchFamily="49" charset="-122"/>
              </a:rPr>
              <a:t>分析线和内标线的相对强度比：</a:t>
            </a:r>
          </a:p>
        </p:txBody>
      </p:sp>
      <p:sp>
        <p:nvSpPr>
          <p:cNvPr id="85004" name="Rectangle 12"/>
          <p:cNvSpPr>
            <a:spLocks noChangeArrowheads="1"/>
          </p:cNvSpPr>
          <p:nvPr/>
        </p:nvSpPr>
        <p:spPr bwMode="auto">
          <a:xfrm>
            <a:off x="4800600" y="1600200"/>
            <a:ext cx="39624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defRPr/>
            </a:pPr>
            <a:r>
              <a:rPr kumimoji="1" lang="en-US" altLang="zh-CN" sz="2400" i="1">
                <a:solidFill>
                  <a:srgbClr val="663300"/>
                </a:solidFill>
                <a:effectLst>
                  <a:outerShdw blurRad="38100" dist="38100" dir="2700000" algn="tl">
                    <a:srgbClr val="C0C0C0"/>
                  </a:outerShdw>
                </a:effectLst>
                <a:latin typeface="Times New Roman" pitchFamily="18" charset="0"/>
                <a:ea typeface="黑体" pitchFamily="49" charset="-122"/>
              </a:rPr>
              <a:t>R=I</a:t>
            </a:r>
            <a:r>
              <a:rPr kumimoji="1" lang="zh-CN" altLang="en-US" sz="2400" baseline="-2500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a:solidFill>
                  <a:srgbClr val="0000FF"/>
                </a:solidFill>
                <a:effectLst>
                  <a:outerShdw blurRad="38100" dist="38100" dir="2700000" algn="tl">
                    <a:srgbClr val="C0C0C0"/>
                  </a:outerShdw>
                </a:effectLst>
                <a:latin typeface="Times New Roman" pitchFamily="18" charset="0"/>
                <a:ea typeface="黑体" pitchFamily="49" charset="-122"/>
              </a:rPr>
              <a:t>I</a:t>
            </a:r>
            <a:r>
              <a:rPr kumimoji="1" lang="zh-CN" altLang="en-US" sz="2400" baseline="-2500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a:solidFill>
                  <a:srgbClr val="663300"/>
                </a:solidFill>
                <a:effectLst>
                  <a:outerShdw blurRad="38100" dist="38100" dir="2700000" algn="tl">
                    <a:srgbClr val="C0C0C0"/>
                  </a:outerShdw>
                </a:effectLst>
                <a:latin typeface="Times New Roman" pitchFamily="18" charset="0"/>
                <a:ea typeface="黑体" pitchFamily="49" charset="-122"/>
              </a:rPr>
              <a:t>a</a:t>
            </a:r>
            <a:r>
              <a:rPr kumimoji="1" lang="zh-CN" altLang="en-US" sz="2400" baseline="-2500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i="1">
                <a:solidFill>
                  <a:srgbClr val="663300"/>
                </a:solidFill>
                <a:effectLst>
                  <a:outerShdw blurRad="38100" dist="38100" dir="2700000" algn="tl">
                    <a:srgbClr val="C0C0C0"/>
                  </a:outerShdw>
                </a:effectLst>
                <a:latin typeface="Times New Roman" pitchFamily="18" charset="0"/>
                <a:ea typeface="黑体" pitchFamily="49" charset="-122"/>
              </a:rPr>
              <a:t>C</a:t>
            </a:r>
            <a:r>
              <a:rPr kumimoji="1" lang="zh-CN" altLang="en-US" sz="2400" baseline="-2500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i="1" baseline="30000">
                <a:solidFill>
                  <a:srgbClr val="663300"/>
                </a:solidFill>
                <a:effectLst>
                  <a:outerShdw blurRad="38100" dist="38100" dir="2700000" algn="tl">
                    <a:srgbClr val="C0C0C0"/>
                  </a:outerShdw>
                </a:effectLst>
                <a:latin typeface="Times New Roman" pitchFamily="18" charset="0"/>
                <a:ea typeface="黑体" pitchFamily="49" charset="-122"/>
              </a:rPr>
              <a:t>b</a:t>
            </a:r>
            <a:r>
              <a:rPr kumimoji="1" lang="zh-CN" altLang="en-US" sz="140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zh-CN" altLang="en-US" sz="2400" baseline="-2500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a:solidFill>
                  <a:srgbClr val="0000FF"/>
                </a:solidFill>
                <a:effectLst>
                  <a:outerShdw blurRad="38100" dist="38100" dir="2700000" algn="tl">
                    <a:srgbClr val="C0C0C0"/>
                  </a:outerShdw>
                </a:effectLst>
                <a:latin typeface="Times New Roman" pitchFamily="18" charset="0"/>
                <a:ea typeface="黑体" pitchFamily="49" charset="-122"/>
              </a:rPr>
              <a:t>a</a:t>
            </a:r>
            <a:r>
              <a:rPr kumimoji="1" lang="zh-CN" altLang="en-US" sz="2400" baseline="-2500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i="1">
                <a:solidFill>
                  <a:srgbClr val="0000FF"/>
                </a:solidFill>
                <a:effectLst>
                  <a:outerShdw blurRad="38100" dist="38100" dir="2700000" algn="tl">
                    <a:srgbClr val="C0C0C0"/>
                  </a:outerShdw>
                </a:effectLst>
                <a:latin typeface="Times New Roman" pitchFamily="18" charset="0"/>
                <a:ea typeface="黑体" pitchFamily="49" charset="-122"/>
              </a:rPr>
              <a:t>C</a:t>
            </a:r>
            <a:r>
              <a:rPr kumimoji="1" lang="zh-CN" altLang="en-US" sz="2400" baseline="-2500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i="1" baseline="30000">
                <a:solidFill>
                  <a:srgbClr val="0000FF"/>
                </a:solidFill>
                <a:effectLst>
                  <a:outerShdw blurRad="38100" dist="38100" dir="2700000" algn="tl">
                    <a:srgbClr val="C0C0C0"/>
                  </a:outerShdw>
                </a:effectLst>
                <a:latin typeface="Times New Roman" pitchFamily="18" charset="0"/>
                <a:ea typeface="黑体" pitchFamily="49" charset="-122"/>
              </a:rPr>
              <a:t>b</a:t>
            </a:r>
            <a:r>
              <a:rPr kumimoji="1" lang="zh-CN" altLang="en-US" sz="1400">
                <a:solidFill>
                  <a:srgbClr val="0000FF"/>
                </a:solidFill>
                <a:effectLst>
                  <a:outerShdw blurRad="38100" dist="38100" dir="2700000" algn="tl">
                    <a:srgbClr val="C0C0C0"/>
                  </a:outerShdw>
                </a:effectLst>
                <a:latin typeface="Times New Roman" pitchFamily="18" charset="0"/>
                <a:ea typeface="黑体" pitchFamily="49" charset="-122"/>
              </a:rPr>
              <a:t>内</a:t>
            </a:r>
          </a:p>
        </p:txBody>
      </p:sp>
      <p:sp>
        <p:nvSpPr>
          <p:cNvPr id="36871" name="Rectangle 13"/>
          <p:cNvSpPr>
            <a:spLocks noChangeArrowheads="1"/>
          </p:cNvSpPr>
          <p:nvPr/>
        </p:nvSpPr>
        <p:spPr bwMode="auto">
          <a:xfrm>
            <a:off x="762000" y="2133600"/>
            <a:ext cx="71628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0">
                <a:solidFill>
                  <a:srgbClr val="003300"/>
                </a:solidFill>
                <a:latin typeface="Times New Roman" pitchFamily="18" charset="0"/>
                <a:ea typeface="黑体" pitchFamily="49" charset="-122"/>
              </a:rPr>
              <a:t>当内标元素的含量固定时</a:t>
            </a:r>
            <a:r>
              <a:rPr lang="en-US" altLang="zh-CN" sz="2000" b="0" i="1">
                <a:solidFill>
                  <a:srgbClr val="663300"/>
                </a:solidFill>
                <a:latin typeface="Times New Roman" pitchFamily="18" charset="0"/>
                <a:ea typeface="黑体" pitchFamily="49" charset="-122"/>
              </a:rPr>
              <a:t>C</a:t>
            </a:r>
            <a:r>
              <a:rPr lang="zh-CN" altLang="en-US" sz="2000" b="0" baseline="-25000">
                <a:solidFill>
                  <a:srgbClr val="663300"/>
                </a:solidFill>
                <a:latin typeface="Times New Roman" pitchFamily="18" charset="0"/>
                <a:ea typeface="黑体" pitchFamily="49" charset="-122"/>
              </a:rPr>
              <a:t>内</a:t>
            </a:r>
            <a:r>
              <a:rPr lang="zh-CN" altLang="en-US" sz="2000" b="0">
                <a:solidFill>
                  <a:srgbClr val="003300"/>
                </a:solidFill>
                <a:latin typeface="Times New Roman" pitchFamily="18" charset="0"/>
                <a:ea typeface="黑体" pitchFamily="49" charset="-122"/>
              </a:rPr>
              <a:t>为常数；无自吸时，</a:t>
            </a:r>
            <a:r>
              <a:rPr lang="en-US" altLang="zh-CN" sz="2000" b="0" i="1">
                <a:solidFill>
                  <a:srgbClr val="663300"/>
                </a:solidFill>
                <a:latin typeface="Times New Roman" pitchFamily="18" charset="0"/>
                <a:ea typeface="黑体" pitchFamily="49" charset="-122"/>
              </a:rPr>
              <a:t>b</a:t>
            </a:r>
            <a:r>
              <a:rPr lang="zh-CN" altLang="en-US" sz="2000" b="0" baseline="-25000">
                <a:solidFill>
                  <a:srgbClr val="663300"/>
                </a:solidFill>
                <a:latin typeface="Times New Roman" pitchFamily="18" charset="0"/>
                <a:ea typeface="黑体" pitchFamily="49" charset="-122"/>
              </a:rPr>
              <a:t>内</a:t>
            </a:r>
            <a:r>
              <a:rPr lang="en-US" altLang="zh-CN" sz="2000" b="0">
                <a:solidFill>
                  <a:srgbClr val="003300"/>
                </a:solidFill>
                <a:latin typeface="Times New Roman" pitchFamily="18" charset="0"/>
                <a:ea typeface="黑体" pitchFamily="49" charset="-122"/>
              </a:rPr>
              <a:t>=1</a:t>
            </a:r>
          </a:p>
        </p:txBody>
      </p:sp>
      <p:sp>
        <p:nvSpPr>
          <p:cNvPr id="36872" name="Rectangle 14"/>
          <p:cNvSpPr>
            <a:spLocks noChangeArrowheads="1"/>
          </p:cNvSpPr>
          <p:nvPr/>
        </p:nvSpPr>
        <p:spPr bwMode="auto">
          <a:xfrm>
            <a:off x="533400" y="4800600"/>
            <a:ext cx="4000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在</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ICP</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光源中</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b</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趋于</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1</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，则：</a:t>
            </a:r>
            <a:endParaRPr lang="en-US" altLang="zh-CN" sz="2600" b="0" dirty="0">
              <a:solidFill>
                <a:srgbClr val="003300"/>
              </a:solidFill>
            </a:endParaRPr>
          </a:p>
        </p:txBody>
      </p:sp>
      <p:sp>
        <p:nvSpPr>
          <p:cNvPr id="85007" name="Rectangle 15"/>
          <p:cNvSpPr>
            <a:spLocks noChangeArrowheads="1"/>
          </p:cNvSpPr>
          <p:nvPr/>
        </p:nvSpPr>
        <p:spPr bwMode="auto">
          <a:xfrm>
            <a:off x="457200" y="2743200"/>
            <a:ext cx="4737466"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kumimoji="1" lang="zh-CN" altLang="en-US" sz="2200">
                <a:solidFill>
                  <a:srgbClr val="003300"/>
                </a:solidFill>
                <a:effectLst>
                  <a:outerShdw blurRad="38100" dist="38100" dir="2700000" algn="tl">
                    <a:srgbClr val="C0C0C0"/>
                  </a:outerShdw>
                </a:effectLst>
                <a:latin typeface="Times New Roman" pitchFamily="18" charset="0"/>
                <a:ea typeface="黑体" pitchFamily="49" charset="-122"/>
              </a:rPr>
              <a:t>若保持实验条件一定</a:t>
            </a:r>
            <a:r>
              <a:rPr kumimoji="1" lang="zh-CN" altLang="en-US" sz="2200">
                <a:solidFill>
                  <a:srgbClr val="003300"/>
                </a:solidFill>
                <a:effectLst>
                  <a:outerShdw blurRad="38100" dist="38100" dir="2700000" algn="tl">
                    <a:srgbClr val="C0C0C0"/>
                  </a:outerShdw>
                </a:effectLst>
                <a:latin typeface="黑体" pitchFamily="49" charset="-122"/>
                <a:ea typeface="黑体" pitchFamily="49" charset="-122"/>
              </a:rPr>
              <a:t>：</a:t>
            </a:r>
            <a:r>
              <a:rPr kumimoji="1" lang="en-US" altLang="zh-CN" sz="2200" i="1">
                <a:solidFill>
                  <a:srgbClr val="663300"/>
                </a:solidFill>
                <a:effectLst>
                  <a:outerShdw blurRad="38100" dist="38100" dir="2700000" algn="tl">
                    <a:srgbClr val="C0C0C0"/>
                  </a:outerShdw>
                </a:effectLst>
                <a:latin typeface="Times New Roman" pitchFamily="18" charset="0"/>
                <a:ea typeface="黑体" pitchFamily="49" charset="-122"/>
              </a:rPr>
              <a:t>a</a:t>
            </a:r>
            <a:r>
              <a:rPr kumimoji="1" lang="zh-CN" altLang="en-US" sz="2200" baseline="-2500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200">
                <a:solidFill>
                  <a:srgbClr val="663300"/>
                </a:solidFill>
                <a:effectLst>
                  <a:outerShdw blurRad="38100" dist="38100" dir="2700000" algn="tl">
                    <a:srgbClr val="C0C0C0"/>
                  </a:outerShdw>
                </a:effectLst>
                <a:latin typeface="Times New Roman" pitchFamily="18" charset="0"/>
                <a:ea typeface="黑体" pitchFamily="49" charset="-122"/>
              </a:rPr>
              <a:t>=</a:t>
            </a:r>
            <a:r>
              <a:rPr kumimoji="1" lang="en-US" altLang="zh-CN" sz="2200" i="1">
                <a:solidFill>
                  <a:srgbClr val="0000FF"/>
                </a:solidFill>
                <a:effectLst>
                  <a:outerShdw blurRad="38100" dist="38100" dir="2700000" algn="tl">
                    <a:srgbClr val="C0C0C0"/>
                  </a:outerShdw>
                </a:effectLst>
                <a:latin typeface="Times New Roman" pitchFamily="18" charset="0"/>
                <a:ea typeface="黑体" pitchFamily="49" charset="-122"/>
              </a:rPr>
              <a:t>a</a:t>
            </a:r>
            <a:r>
              <a:rPr kumimoji="1" lang="zh-CN" altLang="en-US" sz="2200" baseline="-25000">
                <a:solidFill>
                  <a:srgbClr val="0000FF"/>
                </a:solidFill>
                <a:effectLst>
                  <a:outerShdw blurRad="38100" dist="38100" dir="2700000" algn="tl">
                    <a:srgbClr val="C0C0C0"/>
                  </a:outerShdw>
                </a:effectLst>
                <a:latin typeface="Times New Roman" pitchFamily="18" charset="0"/>
                <a:ea typeface="黑体" pitchFamily="49" charset="-122"/>
              </a:rPr>
              <a:t>内</a:t>
            </a:r>
            <a:endParaRPr kumimoji="1" lang="zh-CN" altLang="en-US" sz="2200">
              <a:solidFill>
                <a:srgbClr val="0000FF"/>
              </a:solidFill>
              <a:effectLst>
                <a:outerShdw blurRad="38100" dist="38100" dir="2700000" algn="tl">
                  <a:srgbClr val="C0C0C0"/>
                </a:outerShdw>
              </a:effectLst>
              <a:latin typeface="黑体" pitchFamily="49" charset="-122"/>
              <a:ea typeface="黑体" pitchFamily="49" charset="-122"/>
            </a:endParaRPr>
          </a:p>
        </p:txBody>
      </p:sp>
      <p:sp>
        <p:nvSpPr>
          <p:cNvPr id="85008" name="Rectangle 16"/>
          <p:cNvSpPr>
            <a:spLocks noChangeArrowheads="1"/>
          </p:cNvSpPr>
          <p:nvPr/>
        </p:nvSpPr>
        <p:spPr bwMode="auto">
          <a:xfrm>
            <a:off x="1181100" y="3657600"/>
            <a:ext cx="1295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kumimoji="1" lang="zh-CN" altLang="en-US" sz="2200">
                <a:solidFill>
                  <a:srgbClr val="003300"/>
                </a:solidFill>
                <a:effectLst>
                  <a:outerShdw blurRad="38100" dist="38100" dir="2700000" algn="tl">
                    <a:srgbClr val="C0C0C0"/>
                  </a:outerShdw>
                </a:effectLst>
                <a:latin typeface="Times New Roman" pitchFamily="18" charset="0"/>
                <a:ea typeface="黑体" pitchFamily="49" charset="-122"/>
              </a:rPr>
              <a:t>因此：</a:t>
            </a:r>
          </a:p>
        </p:txBody>
      </p:sp>
      <p:sp>
        <p:nvSpPr>
          <p:cNvPr id="85009" name="Rectangle 17"/>
          <p:cNvSpPr>
            <a:spLocks noChangeArrowheads="1"/>
          </p:cNvSpPr>
          <p:nvPr/>
        </p:nvSpPr>
        <p:spPr bwMode="auto">
          <a:xfrm>
            <a:off x="3467100" y="3581400"/>
            <a:ext cx="3009900" cy="53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defRPr/>
            </a:pP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R=I</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dirty="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0000FF"/>
                </a:solidFill>
                <a:effectLst>
                  <a:outerShdw blurRad="38100" dist="38100" dir="2700000" algn="tl">
                    <a:srgbClr val="C0C0C0"/>
                  </a:outerShdw>
                </a:effectLst>
                <a:latin typeface="Times New Roman" pitchFamily="18" charset="0"/>
                <a:ea typeface="黑体" pitchFamily="49" charset="-122"/>
              </a:rPr>
              <a:t>I</a:t>
            </a:r>
            <a:r>
              <a:rPr kumimoji="1" lang="zh-CN" altLang="en-US" sz="2400" baseline="-25000" dirty="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dirty="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AC</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i="1" baseline="30000" dirty="0">
                <a:solidFill>
                  <a:srgbClr val="663300"/>
                </a:solidFill>
                <a:effectLst>
                  <a:outerShdw blurRad="38100" dist="38100" dir="2700000" algn="tl">
                    <a:srgbClr val="C0C0C0"/>
                  </a:outerShdw>
                </a:effectLst>
                <a:latin typeface="Times New Roman" pitchFamily="18" charset="0"/>
                <a:ea typeface="黑体" pitchFamily="49" charset="-122"/>
              </a:rPr>
              <a:t>b</a:t>
            </a:r>
            <a:r>
              <a:rPr kumimoji="1" lang="zh-CN" altLang="en-US" sz="14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 </a:t>
            </a:r>
            <a:endParaRPr kumimoji="1" lang="zh-CN" altLang="en-US" sz="2400" dirty="0">
              <a:solidFill>
                <a:srgbClr val="663300"/>
              </a:solidFill>
              <a:effectLst>
                <a:outerShdw blurRad="38100" dist="38100" dir="2700000" algn="tl">
                  <a:srgbClr val="C0C0C0"/>
                </a:outerShdw>
              </a:effectLst>
              <a:latin typeface="Times New Roman" pitchFamily="18" charset="0"/>
              <a:ea typeface="黑体" pitchFamily="49" charset="-122"/>
            </a:endParaRPr>
          </a:p>
        </p:txBody>
      </p:sp>
      <p:sp>
        <p:nvSpPr>
          <p:cNvPr id="85010" name="Rectangle 18"/>
          <p:cNvSpPr>
            <a:spLocks noChangeArrowheads="1"/>
          </p:cNvSpPr>
          <p:nvPr/>
        </p:nvSpPr>
        <p:spPr bwMode="auto">
          <a:xfrm>
            <a:off x="1181100" y="4191000"/>
            <a:ext cx="6286500" cy="53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52500" indent="-952500">
              <a:spcBef>
                <a:spcPct val="20000"/>
              </a:spcBef>
              <a:defRPr/>
            </a:pPr>
            <a:r>
              <a:rPr kumimoji="1" lang="zh-CN" altLang="en-US" sz="2200">
                <a:solidFill>
                  <a:srgbClr val="003300"/>
                </a:solidFill>
                <a:effectLst>
                  <a:outerShdw blurRad="38100" dist="38100" dir="2700000" algn="tl">
                    <a:srgbClr val="C0C0C0"/>
                  </a:outerShdw>
                </a:effectLst>
                <a:ea typeface="黑体" pitchFamily="49" charset="-122"/>
              </a:rPr>
              <a:t>式中：                   </a:t>
            </a:r>
            <a:r>
              <a:rPr kumimoji="1" lang="en-US" altLang="zh-CN" sz="2400" i="1">
                <a:solidFill>
                  <a:srgbClr val="663300"/>
                </a:solidFill>
                <a:effectLst>
                  <a:outerShdw blurRad="38100" dist="38100" dir="2700000" algn="tl">
                    <a:srgbClr val="C0C0C0"/>
                  </a:outerShdw>
                </a:effectLst>
                <a:latin typeface="Times New Roman" pitchFamily="18" charset="0"/>
                <a:ea typeface="黑体" pitchFamily="49" charset="-122"/>
              </a:rPr>
              <a:t>A </a:t>
            </a:r>
            <a:r>
              <a:rPr kumimoji="1" lang="en-US" altLang="zh-CN" sz="240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a:solidFill>
                  <a:srgbClr val="663300"/>
                </a:solidFill>
                <a:effectLst>
                  <a:outerShdw blurRad="38100" dist="38100" dir="2700000" algn="tl">
                    <a:srgbClr val="C0C0C0"/>
                  </a:outerShdw>
                </a:effectLst>
                <a:latin typeface="Times New Roman" pitchFamily="18" charset="0"/>
                <a:ea typeface="黑体" pitchFamily="49" charset="-122"/>
              </a:rPr>
              <a:t>a</a:t>
            </a:r>
            <a:r>
              <a:rPr kumimoji="1" lang="zh-CN" altLang="en-US" sz="2400" baseline="-25000">
                <a:solidFill>
                  <a:srgbClr val="663300"/>
                </a:solidFill>
                <a:effectLst>
                  <a:outerShdw blurRad="38100" dist="38100" dir="2700000" algn="tl">
                    <a:srgbClr val="C0C0C0"/>
                  </a:outerShdw>
                </a:effectLst>
                <a:latin typeface="Times New Roman" pitchFamily="18" charset="0"/>
                <a:ea typeface="黑体" pitchFamily="49" charset="-122"/>
              </a:rPr>
              <a:t>分 </a:t>
            </a:r>
            <a:r>
              <a:rPr kumimoji="1" lang="en-US" altLang="zh-CN" sz="240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a:solidFill>
                  <a:srgbClr val="0000FF"/>
                </a:solidFill>
                <a:effectLst>
                  <a:outerShdw blurRad="38100" dist="38100" dir="2700000" algn="tl">
                    <a:srgbClr val="C0C0C0"/>
                  </a:outerShdw>
                </a:effectLst>
                <a:latin typeface="Times New Roman" pitchFamily="18" charset="0"/>
                <a:ea typeface="黑体" pitchFamily="49" charset="-122"/>
              </a:rPr>
              <a:t>a</a:t>
            </a:r>
            <a:r>
              <a:rPr kumimoji="1" lang="zh-CN" altLang="en-US" sz="2400" baseline="-2500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i="1">
                <a:solidFill>
                  <a:srgbClr val="0000FF"/>
                </a:solidFill>
                <a:effectLst>
                  <a:outerShdw blurRad="38100" dist="38100" dir="2700000" algn="tl">
                    <a:srgbClr val="C0C0C0"/>
                  </a:outerShdw>
                </a:effectLst>
                <a:latin typeface="Times New Roman" pitchFamily="18" charset="0"/>
                <a:ea typeface="黑体" pitchFamily="49" charset="-122"/>
              </a:rPr>
              <a:t>C</a:t>
            </a:r>
            <a:r>
              <a:rPr kumimoji="1" lang="zh-CN" altLang="en-US" sz="2400" baseline="-2500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i="1" baseline="30000">
                <a:solidFill>
                  <a:srgbClr val="0000FF"/>
                </a:solidFill>
                <a:effectLst>
                  <a:outerShdw blurRad="38100" dist="38100" dir="2700000" algn="tl">
                    <a:srgbClr val="C0C0C0"/>
                  </a:outerShdw>
                </a:effectLst>
                <a:latin typeface="Times New Roman" pitchFamily="18" charset="0"/>
                <a:ea typeface="黑体" pitchFamily="49" charset="-122"/>
              </a:rPr>
              <a:t>b</a:t>
            </a:r>
            <a:r>
              <a:rPr kumimoji="1" lang="zh-CN" altLang="en-US" sz="1400">
                <a:solidFill>
                  <a:srgbClr val="0000FF"/>
                </a:solidFill>
                <a:effectLst>
                  <a:outerShdw blurRad="38100" dist="38100" dir="2700000" algn="tl">
                    <a:srgbClr val="C0C0C0"/>
                  </a:outerShdw>
                </a:effectLst>
                <a:latin typeface="Times New Roman" pitchFamily="18" charset="0"/>
                <a:ea typeface="黑体" pitchFamily="49" charset="-122"/>
              </a:rPr>
              <a:t>内</a:t>
            </a:r>
            <a:endParaRPr kumimoji="1" lang="zh-CN" altLang="en-US" sz="1400">
              <a:solidFill>
                <a:srgbClr val="0000FF"/>
              </a:solidFill>
              <a:effectLst>
                <a:outerShdw blurRad="38100" dist="38100" dir="2700000" algn="tl">
                  <a:srgbClr val="C0C0C0"/>
                </a:outerShdw>
              </a:effectLst>
              <a:ea typeface="黑体" pitchFamily="49" charset="-122"/>
            </a:endParaRPr>
          </a:p>
        </p:txBody>
      </p:sp>
      <p:sp>
        <p:nvSpPr>
          <p:cNvPr id="85014" name="Rectangle 22"/>
          <p:cNvSpPr>
            <a:spLocks noChangeArrowheads="1"/>
          </p:cNvSpPr>
          <p:nvPr/>
        </p:nvSpPr>
        <p:spPr bwMode="auto">
          <a:xfrm>
            <a:off x="3135679" y="5346578"/>
            <a:ext cx="41179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2200" dirty="0">
                <a:solidFill>
                  <a:srgbClr val="660033"/>
                </a:solidFill>
                <a:effectLst>
                  <a:outerShdw blurRad="38100" dist="38100" dir="2700000" algn="tl">
                    <a:srgbClr val="C0C0C0"/>
                  </a:outerShdw>
                </a:effectLst>
                <a:latin typeface="黑体" pitchFamily="49" charset="-122"/>
                <a:ea typeface="黑体" pitchFamily="49" charset="-122"/>
              </a:rPr>
              <a:t>此为内标法定量分析的基本公式</a:t>
            </a:r>
          </a:p>
        </p:txBody>
      </p:sp>
      <p:sp>
        <p:nvSpPr>
          <p:cNvPr id="17" name="Rectangle 17"/>
          <p:cNvSpPr>
            <a:spLocks noChangeArrowheads="1"/>
          </p:cNvSpPr>
          <p:nvPr/>
        </p:nvSpPr>
        <p:spPr bwMode="auto">
          <a:xfrm>
            <a:off x="4237892" y="4741984"/>
            <a:ext cx="3009900" cy="53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defRPr/>
            </a:pP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R=I</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a:t>
            </a:r>
            <a:r>
              <a:rPr kumimoji="1" lang="en-US" altLang="zh-CN" sz="2400" dirty="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0000FF"/>
                </a:solidFill>
                <a:effectLst>
                  <a:outerShdw blurRad="38100" dist="38100" dir="2700000" algn="tl">
                    <a:srgbClr val="C0C0C0"/>
                  </a:outerShdw>
                </a:effectLst>
                <a:latin typeface="Times New Roman" pitchFamily="18" charset="0"/>
                <a:ea typeface="黑体" pitchFamily="49" charset="-122"/>
              </a:rPr>
              <a:t>I</a:t>
            </a:r>
            <a:r>
              <a:rPr kumimoji="1" lang="zh-CN" altLang="en-US" sz="2400" baseline="-25000" dirty="0">
                <a:solidFill>
                  <a:srgbClr val="0000FF"/>
                </a:solidFill>
                <a:effectLst>
                  <a:outerShdw blurRad="38100" dist="38100" dir="2700000" algn="tl">
                    <a:srgbClr val="C0C0C0"/>
                  </a:outerShdw>
                </a:effectLst>
                <a:latin typeface="Times New Roman" pitchFamily="18" charset="0"/>
                <a:ea typeface="黑体" pitchFamily="49" charset="-122"/>
              </a:rPr>
              <a:t>内</a:t>
            </a:r>
            <a:r>
              <a:rPr kumimoji="1" lang="en-US" altLang="zh-CN" sz="2400" dirty="0">
                <a:solidFill>
                  <a:srgbClr val="663300"/>
                </a:solidFill>
                <a:effectLst>
                  <a:outerShdw blurRad="38100" dist="38100" dir="2700000" algn="tl">
                    <a:srgbClr val="C0C0C0"/>
                  </a:outerShdw>
                </a:effectLst>
                <a:latin typeface="Times New Roman" pitchFamily="18" charset="0"/>
                <a:ea typeface="黑体" pitchFamily="49" charset="-122"/>
              </a:rPr>
              <a:t>= </a:t>
            </a:r>
            <a:r>
              <a:rPr kumimoji="1" lang="en-US" altLang="zh-CN" sz="2400" i="1" dirty="0">
                <a:solidFill>
                  <a:srgbClr val="663300"/>
                </a:solidFill>
                <a:effectLst>
                  <a:outerShdw blurRad="38100" dist="38100" dir="2700000" algn="tl">
                    <a:srgbClr val="C0C0C0"/>
                  </a:outerShdw>
                </a:effectLst>
                <a:latin typeface="Times New Roman" pitchFamily="18" charset="0"/>
                <a:ea typeface="黑体" pitchFamily="49" charset="-122"/>
              </a:rPr>
              <a:t>AC</a:t>
            </a:r>
            <a:r>
              <a:rPr kumimoji="1" lang="zh-CN" altLang="en-US" sz="2400" baseline="-25000" dirty="0">
                <a:solidFill>
                  <a:srgbClr val="663300"/>
                </a:solidFill>
                <a:effectLst>
                  <a:outerShdw blurRad="38100" dist="38100" dir="2700000" algn="tl">
                    <a:srgbClr val="C0C0C0"/>
                  </a:outerShdw>
                </a:effectLst>
                <a:latin typeface="Times New Roman" pitchFamily="18" charset="0"/>
                <a:ea typeface="黑体" pitchFamily="49" charset="-122"/>
              </a:rPr>
              <a:t>分 </a:t>
            </a:r>
            <a:endParaRPr kumimoji="1" lang="zh-CN" altLang="en-US" sz="2400" dirty="0">
              <a:solidFill>
                <a:srgbClr val="663300"/>
              </a:solidFill>
              <a:effectLst>
                <a:outerShdw blurRad="38100" dist="38100" dir="2700000" algn="tl">
                  <a:srgbClr val="C0C0C0"/>
                </a:outerShdw>
              </a:effectLst>
              <a:latin typeface="Times New Roman" pitchFamily="18" charset="0"/>
              <a:ea typeface="黑体"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5"/>
          <p:cNvSpPr>
            <a:spLocks noChangeArrowheads="1"/>
          </p:cNvSpPr>
          <p:nvPr/>
        </p:nvSpPr>
        <p:spPr bwMode="auto">
          <a:xfrm>
            <a:off x="381000" y="457200"/>
            <a:ext cx="8305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r>
              <a:rPr lang="zh-CN" altLang="en-US" sz="3600" dirty="0">
                <a:solidFill>
                  <a:srgbClr val="0000CC"/>
                </a:solidFill>
                <a:latin typeface="黑体" pitchFamily="49" charset="-122"/>
                <a:ea typeface="黑体" pitchFamily="49" charset="-122"/>
              </a:rPr>
              <a:t>内标元素与分析线对的选择</a:t>
            </a:r>
            <a:endParaRPr lang="zh-CN" altLang="en-US" sz="3200" b="0" dirty="0">
              <a:solidFill>
                <a:srgbClr val="0000CC"/>
              </a:solidFill>
            </a:endParaRPr>
          </a:p>
        </p:txBody>
      </p:sp>
      <p:sp>
        <p:nvSpPr>
          <p:cNvPr id="101382" name="Text Box 6"/>
          <p:cNvSpPr txBox="1">
            <a:spLocks noChangeArrowheads="1"/>
          </p:cNvSpPr>
          <p:nvPr/>
        </p:nvSpPr>
        <p:spPr bwMode="auto">
          <a:xfrm>
            <a:off x="381000" y="1143000"/>
            <a:ext cx="8153400" cy="328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marL="342900" indent="-342900" algn="just">
              <a:lnSpc>
                <a:spcPct val="155000"/>
              </a:lnSpc>
              <a:spcBef>
                <a:spcPct val="30000"/>
              </a:spcBef>
              <a:buFont typeface="Wingdings" pitchFamily="2" charset="2"/>
              <a:buChar char="ü"/>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内标元素可选择基体元素，或另外加入，</a:t>
            </a:r>
            <a:r>
              <a:rPr kumimoji="1" lang="zh-CN" altLang="en-US" sz="2400" dirty="0">
                <a:solidFill>
                  <a:srgbClr val="990000"/>
                </a:solidFill>
                <a:latin typeface="黑体" pitchFamily="49" charset="-122"/>
                <a:ea typeface="黑体" pitchFamily="49" charset="-122"/>
              </a:rPr>
              <a:t>含量固定</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p>
          <a:p>
            <a:pPr marL="342900" indent="-342900" algn="just">
              <a:lnSpc>
                <a:spcPct val="155000"/>
              </a:lnSpc>
              <a:spcBef>
                <a:spcPct val="30000"/>
              </a:spcBef>
              <a:buFont typeface="Wingdings" pitchFamily="2" charset="2"/>
              <a:buChar char="ü"/>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内标元素与待测元素具有相近的蒸发特性。</a:t>
            </a:r>
          </a:p>
          <a:p>
            <a:pPr marL="342900" indent="-342900" algn="just">
              <a:lnSpc>
                <a:spcPct val="155000"/>
              </a:lnSpc>
              <a:spcBef>
                <a:spcPct val="30000"/>
              </a:spcBef>
              <a:buFont typeface="Wingdings" pitchFamily="2" charset="2"/>
              <a:buChar char="ü"/>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分析线对应匹配，同为原子线或离子线，且激发电位相近</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谱线靠近</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kumimoji="1" lang="zh-CN" altLang="en-US" sz="2400" dirty="0">
                <a:solidFill>
                  <a:srgbClr val="990000"/>
                </a:solidFill>
                <a:latin typeface="黑体" pitchFamily="49" charset="-122"/>
                <a:ea typeface="黑体" pitchFamily="49" charset="-122"/>
              </a:rPr>
              <a:t>匀称线对</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 </a:t>
            </a:r>
          </a:p>
          <a:p>
            <a:pPr marL="342900" indent="-342900" algn="just">
              <a:lnSpc>
                <a:spcPct val="155000"/>
              </a:lnSpc>
              <a:spcBef>
                <a:spcPct val="30000"/>
              </a:spcBef>
              <a:buFont typeface="Wingdings" pitchFamily="2" charset="2"/>
              <a:buChar char="ü"/>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强度相差不大，无相邻谱线干扰，</a:t>
            </a:r>
            <a:r>
              <a:rPr kumimoji="1" lang="zh-CN" altLang="en-US" sz="2400" dirty="0">
                <a:solidFill>
                  <a:srgbClr val="990000"/>
                </a:solidFill>
                <a:latin typeface="黑体" pitchFamily="49" charset="-122"/>
                <a:ea typeface="黑体" pitchFamily="49" charset="-122"/>
              </a:rPr>
              <a:t>无自吸或自吸小</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381">
                                            <p:txEl>
                                              <p:pRg st="0" end="0"/>
                                            </p:txEl>
                                          </p:spTgt>
                                        </p:tgtEl>
                                        <p:attrNameLst>
                                          <p:attrName>style.visibility</p:attrName>
                                        </p:attrNameLst>
                                      </p:cBhvr>
                                      <p:to>
                                        <p:strVal val="visible"/>
                                      </p:to>
                                    </p:set>
                                    <p:animEffect transition="in" filter="wipe(left)">
                                      <p:cBhvr>
                                        <p:cTn id="7" dur="500"/>
                                        <p:tgtEl>
                                          <p:spTgt spid="1013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382">
                                            <p:txEl>
                                              <p:pRg st="0" end="0"/>
                                            </p:txEl>
                                          </p:spTgt>
                                        </p:tgtEl>
                                        <p:attrNameLst>
                                          <p:attrName>style.visibility</p:attrName>
                                        </p:attrNameLst>
                                      </p:cBhvr>
                                      <p:to>
                                        <p:strVal val="visible"/>
                                      </p:to>
                                    </p:set>
                                    <p:animEffect transition="in" filter="wipe(left)">
                                      <p:cBhvr>
                                        <p:cTn id="12" dur="500"/>
                                        <p:tgtEl>
                                          <p:spTgt spid="10138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382">
                                            <p:txEl>
                                              <p:pRg st="1" end="1"/>
                                            </p:txEl>
                                          </p:spTgt>
                                        </p:tgtEl>
                                        <p:attrNameLst>
                                          <p:attrName>style.visibility</p:attrName>
                                        </p:attrNameLst>
                                      </p:cBhvr>
                                      <p:to>
                                        <p:strVal val="visible"/>
                                      </p:to>
                                    </p:set>
                                    <p:animEffect transition="in" filter="wipe(left)">
                                      <p:cBhvr>
                                        <p:cTn id="17" dur="500"/>
                                        <p:tgtEl>
                                          <p:spTgt spid="10138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382">
                                            <p:txEl>
                                              <p:pRg st="2" end="2"/>
                                            </p:txEl>
                                          </p:spTgt>
                                        </p:tgtEl>
                                        <p:attrNameLst>
                                          <p:attrName>style.visibility</p:attrName>
                                        </p:attrNameLst>
                                      </p:cBhvr>
                                      <p:to>
                                        <p:strVal val="visible"/>
                                      </p:to>
                                    </p:set>
                                    <p:animEffect transition="in" filter="wipe(left)">
                                      <p:cBhvr>
                                        <p:cTn id="22" dur="500"/>
                                        <p:tgtEl>
                                          <p:spTgt spid="10138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382">
                                            <p:txEl>
                                              <p:pRg st="3" end="3"/>
                                            </p:txEl>
                                          </p:spTgt>
                                        </p:tgtEl>
                                        <p:attrNameLst>
                                          <p:attrName>style.visibility</p:attrName>
                                        </p:attrNameLst>
                                      </p:cBhvr>
                                      <p:to>
                                        <p:strVal val="visible"/>
                                      </p:to>
                                    </p:set>
                                    <p:animEffect transition="in" filter="wipe(left)">
                                      <p:cBhvr>
                                        <p:cTn id="27" dur="500"/>
                                        <p:tgtEl>
                                          <p:spTgt spid="1013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build="p" autoUpdateAnimBg="0" advAuto="0"/>
      <p:bldP spid="101382"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33400" y="304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r>
              <a:rPr lang="en-US" altLang="zh-CN" sz="3600" dirty="0">
                <a:solidFill>
                  <a:srgbClr val="0000CC"/>
                </a:solidFill>
                <a:latin typeface="黑体" pitchFamily="49" charset="-122"/>
                <a:ea typeface="黑体" pitchFamily="49" charset="-122"/>
              </a:rPr>
              <a:t>3.5 </a:t>
            </a:r>
            <a:r>
              <a:rPr lang="zh-CN" altLang="en-US" sz="3600" dirty="0">
                <a:solidFill>
                  <a:srgbClr val="0000CC"/>
                </a:solidFill>
                <a:latin typeface="黑体" pitchFamily="49" charset="-122"/>
                <a:ea typeface="黑体" pitchFamily="49" charset="-122"/>
              </a:rPr>
              <a:t>光谱定量分析方法</a:t>
            </a:r>
          </a:p>
        </p:txBody>
      </p:sp>
      <p:sp>
        <p:nvSpPr>
          <p:cNvPr id="3" name="Text Box 3"/>
          <p:cNvSpPr txBox="1">
            <a:spLocks noChangeArrowheads="1"/>
          </p:cNvSpPr>
          <p:nvPr/>
        </p:nvSpPr>
        <p:spPr bwMode="auto">
          <a:xfrm>
            <a:off x="609600" y="990600"/>
            <a:ext cx="8229600" cy="2333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pPr>
            <a:r>
              <a:rPr kumimoji="1" lang="en-US" altLang="zh-CN" sz="2400" dirty="0">
                <a:solidFill>
                  <a:srgbClr val="990000"/>
                </a:solidFill>
                <a:latin typeface="黑体" pitchFamily="49" charset="-122"/>
                <a:ea typeface="黑体" pitchFamily="49" charset="-122"/>
              </a:rPr>
              <a:t>(1) </a:t>
            </a:r>
            <a:r>
              <a:rPr kumimoji="1" lang="zh-CN" altLang="en-US" sz="2400" dirty="0">
                <a:solidFill>
                  <a:srgbClr val="990000"/>
                </a:solidFill>
                <a:latin typeface="黑体" pitchFamily="49" charset="-122"/>
                <a:ea typeface="黑体" pitchFamily="49" charset="-122"/>
              </a:rPr>
              <a:t>标准曲线法</a:t>
            </a:r>
          </a:p>
          <a:p>
            <a:pPr>
              <a:lnSpc>
                <a:spcPct val="140000"/>
              </a:lnSpc>
            </a:pP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    在确定的分析条件下，用</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rPr>
              <a:t>3</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个或</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rPr>
              <a:t>3</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个以上含有不同浓度的被测元素的标准系列与试样溶液在相同条件下激发光谱，以分析线强度</a:t>
            </a:r>
            <a:r>
              <a:rPr lang="en-US" altLang="zh-CN" sz="2000" dirty="0">
                <a:solidFill>
                  <a:srgbClr val="003366"/>
                </a:solidFill>
                <a:effectLst>
                  <a:outerShdw blurRad="38100" dist="38100" dir="2700000" algn="tl">
                    <a:srgbClr val="C0C0C0"/>
                  </a:outerShdw>
                </a:effectLst>
                <a:latin typeface="黑体" pitchFamily="49" charset="-122"/>
                <a:ea typeface="黑体" pitchFamily="49" charset="-122"/>
              </a:rPr>
              <a:t>I</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对标准样品浓度作图，得到一条校准曲线。将试样分析线的强度在校准曲线上查出相应的浓度。</a:t>
            </a:r>
            <a:r>
              <a:rPr kumimoji="1" lang="zh-CN" altLang="en-US" sz="2000" dirty="0">
                <a:solidFill>
                  <a:srgbClr val="FF0000"/>
                </a:solidFill>
                <a:latin typeface="黑体" pitchFamily="49" charset="-122"/>
                <a:ea typeface="黑体" pitchFamily="49" charset="-122"/>
              </a:rPr>
              <a:t>是最常用的方法</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a:t>
            </a:r>
            <a:endParaRPr lang="en-US"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p:txBody>
      </p:sp>
      <p:sp>
        <p:nvSpPr>
          <p:cNvPr id="5" name="Rectangle 4"/>
          <p:cNvSpPr>
            <a:spLocks noChangeArrowheads="1"/>
          </p:cNvSpPr>
          <p:nvPr/>
        </p:nvSpPr>
        <p:spPr bwMode="auto">
          <a:xfrm>
            <a:off x="609600" y="3304670"/>
            <a:ext cx="3200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defRPr/>
            </a:pPr>
            <a:r>
              <a:rPr kumimoji="1" lang="en-US" altLang="zh-CN" sz="2400" dirty="0">
                <a:solidFill>
                  <a:srgbClr val="990000"/>
                </a:solidFill>
                <a:latin typeface="黑体" pitchFamily="49" charset="-122"/>
                <a:ea typeface="黑体" pitchFamily="49" charset="-122"/>
              </a:rPr>
              <a:t>(3) </a:t>
            </a:r>
            <a:r>
              <a:rPr kumimoji="1" lang="zh-CN" altLang="en-US" sz="2400" dirty="0">
                <a:solidFill>
                  <a:srgbClr val="990000"/>
                </a:solidFill>
                <a:latin typeface="黑体" pitchFamily="49" charset="-122"/>
                <a:ea typeface="黑体" pitchFamily="49" charset="-122"/>
              </a:rPr>
              <a:t>标准加入法</a:t>
            </a:r>
          </a:p>
        </p:txBody>
      </p:sp>
      <p:sp>
        <p:nvSpPr>
          <p:cNvPr id="6" name="Text Box 5"/>
          <p:cNvSpPr txBox="1">
            <a:spLocks noChangeArrowheads="1"/>
          </p:cNvSpPr>
          <p:nvPr/>
        </p:nvSpPr>
        <p:spPr bwMode="auto">
          <a:xfrm>
            <a:off x="533400" y="4066670"/>
            <a:ext cx="8077200" cy="227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nSpc>
                <a:spcPct val="12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cs typeface="+mj-cs"/>
              </a:rPr>
              <a:t>    </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取若干份体积相同的试液，依次按比例加入不同量的待测物的标准溶液，定容后，浓度依次为：</a:t>
            </a:r>
          </a:p>
          <a:p>
            <a:pPr>
              <a:lnSpc>
                <a:spcPct val="120000"/>
              </a:lnSpc>
            </a:pPr>
            <a:r>
              <a:rPr kumimoji="1" lang="zh-CN" altLang="en-US" sz="2400" b="0" dirty="0">
                <a:solidFill>
                  <a:srgbClr val="0000CC"/>
                </a:solidFill>
                <a:latin typeface="Times New Roman" pitchFamily="18" charset="0"/>
                <a:ea typeface="黑体" pitchFamily="49" charset="-122"/>
              </a:rPr>
              <a:t>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x</a:t>
            </a:r>
            <a:r>
              <a:rPr kumimoji="1" lang="en-US" altLang="zh-CN" sz="2400" b="0" dirty="0">
                <a:solidFill>
                  <a:srgbClr val="0000CC"/>
                </a:solidFill>
                <a:latin typeface="Times New Roman" pitchFamily="18" charset="0"/>
                <a:ea typeface="黑体" pitchFamily="49" charset="-122"/>
              </a:rPr>
              <a:t> </a:t>
            </a:r>
            <a:r>
              <a:rPr kumimoji="1" lang="zh-CN" altLang="en-US" sz="2400" b="0" dirty="0">
                <a:solidFill>
                  <a:srgbClr val="0000CC"/>
                </a:solidFill>
                <a:latin typeface="Times New Roman" pitchFamily="18" charset="0"/>
                <a:ea typeface="黑体" pitchFamily="49" charset="-122"/>
              </a:rPr>
              <a:t>，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x</a:t>
            </a:r>
            <a:r>
              <a:rPr kumimoji="1" lang="en-US" altLang="zh-CN" sz="2400" b="0" dirty="0">
                <a:solidFill>
                  <a:srgbClr val="0000CC"/>
                </a:solidFill>
                <a:latin typeface="Times New Roman" pitchFamily="18" charset="0"/>
                <a:ea typeface="黑体" pitchFamily="49" charset="-122"/>
              </a:rPr>
              <a:t>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0</a:t>
            </a:r>
            <a:r>
              <a:rPr kumimoji="1" lang="en-US" altLang="zh-CN" sz="2400" b="0" dirty="0">
                <a:solidFill>
                  <a:srgbClr val="0000CC"/>
                </a:solidFill>
                <a:latin typeface="Times New Roman" pitchFamily="18" charset="0"/>
                <a:ea typeface="黑体" pitchFamily="49" charset="-122"/>
              </a:rPr>
              <a:t> </a:t>
            </a:r>
            <a:r>
              <a:rPr kumimoji="1" lang="zh-CN" altLang="en-US" sz="2400" b="0" dirty="0">
                <a:solidFill>
                  <a:srgbClr val="0000CC"/>
                </a:solidFill>
                <a:latin typeface="Times New Roman" pitchFamily="18" charset="0"/>
                <a:ea typeface="黑体" pitchFamily="49" charset="-122"/>
              </a:rPr>
              <a:t>，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x</a:t>
            </a:r>
            <a:r>
              <a:rPr kumimoji="1" lang="en-US" altLang="zh-CN" sz="2400" b="0" dirty="0">
                <a:solidFill>
                  <a:srgbClr val="0000CC"/>
                </a:solidFill>
                <a:latin typeface="Times New Roman" pitchFamily="18" charset="0"/>
                <a:ea typeface="黑体" pitchFamily="49" charset="-122"/>
              </a:rPr>
              <a:t> +2</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0</a:t>
            </a:r>
            <a:r>
              <a:rPr kumimoji="1" lang="en-US" altLang="zh-CN" sz="2400" b="0" dirty="0">
                <a:solidFill>
                  <a:srgbClr val="0000CC"/>
                </a:solidFill>
                <a:latin typeface="Times New Roman" pitchFamily="18" charset="0"/>
                <a:ea typeface="黑体" pitchFamily="49" charset="-122"/>
              </a:rPr>
              <a:t> </a:t>
            </a:r>
            <a:r>
              <a:rPr kumimoji="1" lang="zh-CN" altLang="en-US" sz="2400" b="0" dirty="0">
                <a:solidFill>
                  <a:srgbClr val="0000CC"/>
                </a:solidFill>
                <a:latin typeface="Times New Roman" pitchFamily="18" charset="0"/>
                <a:ea typeface="黑体" pitchFamily="49" charset="-122"/>
              </a:rPr>
              <a:t>，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x</a:t>
            </a:r>
            <a:r>
              <a:rPr kumimoji="1" lang="en-US" altLang="zh-CN" sz="2400" b="0" dirty="0">
                <a:solidFill>
                  <a:srgbClr val="0000CC"/>
                </a:solidFill>
                <a:latin typeface="Times New Roman" pitchFamily="18" charset="0"/>
                <a:ea typeface="黑体" pitchFamily="49" charset="-122"/>
              </a:rPr>
              <a:t> +3</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0</a:t>
            </a:r>
            <a:r>
              <a:rPr kumimoji="1" lang="en-US" altLang="zh-CN" sz="2400" b="0" i="1" dirty="0">
                <a:solidFill>
                  <a:srgbClr val="0000CC"/>
                </a:solidFill>
                <a:latin typeface="Times New Roman" pitchFamily="18" charset="0"/>
                <a:ea typeface="黑体" pitchFamily="49" charset="-122"/>
              </a:rPr>
              <a:t> </a:t>
            </a:r>
            <a:r>
              <a:rPr kumimoji="1" lang="zh-CN" altLang="en-US" sz="2400" b="0" dirty="0">
                <a:solidFill>
                  <a:srgbClr val="0000CC"/>
                </a:solidFill>
                <a:latin typeface="Times New Roman" pitchFamily="18" charset="0"/>
                <a:ea typeface="黑体" pitchFamily="49" charset="-122"/>
              </a:rPr>
              <a:t>，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x</a:t>
            </a:r>
            <a:r>
              <a:rPr kumimoji="1" lang="en-US" altLang="zh-CN" sz="2400" b="0" dirty="0">
                <a:solidFill>
                  <a:srgbClr val="0000CC"/>
                </a:solidFill>
                <a:latin typeface="Times New Roman" pitchFamily="18" charset="0"/>
                <a:ea typeface="黑体" pitchFamily="49" charset="-122"/>
              </a:rPr>
              <a:t> +4 </a:t>
            </a:r>
            <a:r>
              <a:rPr kumimoji="1" lang="en-US" altLang="zh-CN" sz="2400" b="0" i="1" dirty="0">
                <a:solidFill>
                  <a:srgbClr val="0000CC"/>
                </a:solidFill>
                <a:latin typeface="Times New Roman" pitchFamily="18" charset="0"/>
                <a:ea typeface="黑体" pitchFamily="49" charset="-122"/>
              </a:rPr>
              <a:t>c</a:t>
            </a:r>
            <a:r>
              <a:rPr kumimoji="1" lang="en-US" altLang="zh-CN" sz="2400" b="0" baseline="-25000" dirty="0">
                <a:solidFill>
                  <a:srgbClr val="0000CC"/>
                </a:solidFill>
                <a:latin typeface="Times New Roman" pitchFamily="18" charset="0"/>
                <a:ea typeface="黑体" pitchFamily="49" charset="-122"/>
              </a:rPr>
              <a:t>0</a:t>
            </a:r>
            <a:r>
              <a:rPr kumimoji="1" lang="en-US" altLang="zh-CN" sz="2400" b="0" dirty="0">
                <a:solidFill>
                  <a:srgbClr val="0000CC"/>
                </a:solidFill>
                <a:latin typeface="Times New Roman" pitchFamily="18" charset="0"/>
                <a:ea typeface="黑体" pitchFamily="49" charset="-122"/>
              </a:rPr>
              <a:t> ……</a:t>
            </a:r>
          </a:p>
          <a:p>
            <a:pPr>
              <a:lnSpc>
                <a:spcPct val="150000"/>
              </a:lnSpc>
            </a:pPr>
            <a:r>
              <a:rPr kumimoji="1" lang="en-US" altLang="zh-CN" sz="2400" b="0" dirty="0">
                <a:latin typeface="Times New Roman" pitchFamily="18" charset="0"/>
                <a:ea typeface="黑体" pitchFamily="49" charset="-122"/>
              </a:rPr>
              <a:t>     </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在相同条件下测定：</a:t>
            </a:r>
            <a:r>
              <a:rPr kumimoji="1" lang="en-US" altLang="zh-CN" sz="2400" b="0" i="1" dirty="0">
                <a:solidFill>
                  <a:srgbClr val="0000CC"/>
                </a:solidFill>
                <a:latin typeface="Times New Roman" pitchFamily="18" charset="0"/>
                <a:ea typeface="黑体" pitchFamily="49" charset="-122"/>
              </a:rPr>
              <a:t>I</a:t>
            </a:r>
            <a:r>
              <a:rPr kumimoji="1" lang="en-US" altLang="zh-CN" sz="2400" b="0" baseline="-25000" dirty="0">
                <a:solidFill>
                  <a:srgbClr val="0000CC"/>
                </a:solidFill>
                <a:latin typeface="Times New Roman" pitchFamily="18" charset="0"/>
                <a:ea typeface="黑体" pitchFamily="49" charset="-122"/>
              </a:rPr>
              <a:t>x</a:t>
            </a:r>
            <a:r>
              <a:rPr kumimoji="1" lang="zh-CN" altLang="en-US" sz="2400" b="0" dirty="0">
                <a:solidFill>
                  <a:srgbClr val="0000CC"/>
                </a:solidFill>
                <a:latin typeface="Times New Roman" pitchFamily="18" charset="0"/>
                <a:ea typeface="黑体" pitchFamily="49" charset="-122"/>
              </a:rPr>
              <a:t>，</a:t>
            </a:r>
            <a:r>
              <a:rPr kumimoji="1" lang="en-US" altLang="zh-CN" sz="2400" b="0" i="1" dirty="0">
                <a:solidFill>
                  <a:srgbClr val="0000CC"/>
                </a:solidFill>
                <a:latin typeface="Times New Roman" pitchFamily="18" charset="0"/>
                <a:ea typeface="黑体" pitchFamily="49" charset="-122"/>
              </a:rPr>
              <a:t>I</a:t>
            </a:r>
            <a:r>
              <a:rPr kumimoji="1" lang="en-US" altLang="zh-CN" sz="2400" b="0" baseline="-25000" dirty="0">
                <a:solidFill>
                  <a:srgbClr val="0000CC"/>
                </a:solidFill>
                <a:latin typeface="Times New Roman" pitchFamily="18" charset="0"/>
                <a:ea typeface="黑体" pitchFamily="49" charset="-122"/>
              </a:rPr>
              <a:t>1</a:t>
            </a:r>
            <a:r>
              <a:rPr kumimoji="1" lang="zh-CN" altLang="en-US" sz="2400" b="0" dirty="0">
                <a:solidFill>
                  <a:srgbClr val="0000CC"/>
                </a:solidFill>
                <a:latin typeface="Times New Roman" pitchFamily="18" charset="0"/>
                <a:ea typeface="黑体" pitchFamily="49" charset="-122"/>
              </a:rPr>
              <a:t>，</a:t>
            </a:r>
            <a:r>
              <a:rPr kumimoji="1" lang="en-US" altLang="zh-CN" sz="2400" b="0" i="1" dirty="0">
                <a:solidFill>
                  <a:srgbClr val="0000CC"/>
                </a:solidFill>
                <a:latin typeface="Times New Roman" pitchFamily="18" charset="0"/>
                <a:ea typeface="黑体" pitchFamily="49" charset="-122"/>
              </a:rPr>
              <a:t>I</a:t>
            </a:r>
            <a:r>
              <a:rPr kumimoji="1" lang="en-US" altLang="zh-CN" sz="2400" b="0" baseline="-25000" dirty="0">
                <a:solidFill>
                  <a:srgbClr val="0000CC"/>
                </a:solidFill>
                <a:latin typeface="Times New Roman" pitchFamily="18" charset="0"/>
                <a:ea typeface="黑体" pitchFamily="49" charset="-122"/>
              </a:rPr>
              <a:t>2</a:t>
            </a:r>
            <a:r>
              <a:rPr kumimoji="1" lang="zh-CN" altLang="en-US" sz="2400" b="0" dirty="0">
                <a:solidFill>
                  <a:srgbClr val="0000CC"/>
                </a:solidFill>
                <a:latin typeface="Times New Roman" pitchFamily="18" charset="0"/>
                <a:ea typeface="黑体" pitchFamily="49" charset="-122"/>
              </a:rPr>
              <a:t>，</a:t>
            </a:r>
            <a:r>
              <a:rPr kumimoji="1" lang="en-US" altLang="zh-CN" sz="2400" b="0" i="1" dirty="0">
                <a:solidFill>
                  <a:srgbClr val="0000CC"/>
                </a:solidFill>
                <a:latin typeface="Times New Roman" pitchFamily="18" charset="0"/>
                <a:ea typeface="黑体" pitchFamily="49" charset="-122"/>
              </a:rPr>
              <a:t>I</a:t>
            </a:r>
            <a:r>
              <a:rPr kumimoji="1" lang="en-US" altLang="zh-CN" sz="2400" b="0" baseline="-25000" dirty="0">
                <a:solidFill>
                  <a:srgbClr val="0000CC"/>
                </a:solidFill>
                <a:latin typeface="Times New Roman" pitchFamily="18" charset="0"/>
                <a:ea typeface="黑体" pitchFamily="49" charset="-122"/>
              </a:rPr>
              <a:t>3</a:t>
            </a:r>
            <a:r>
              <a:rPr kumimoji="1" lang="zh-CN" altLang="en-US" sz="2400" b="0" dirty="0">
                <a:solidFill>
                  <a:srgbClr val="0000CC"/>
                </a:solidFill>
                <a:latin typeface="Times New Roman" pitchFamily="18" charset="0"/>
                <a:ea typeface="黑体" pitchFamily="49" charset="-122"/>
              </a:rPr>
              <a:t>，</a:t>
            </a:r>
            <a:r>
              <a:rPr kumimoji="1" lang="en-US" altLang="zh-CN" sz="2400" b="0" i="1" dirty="0">
                <a:solidFill>
                  <a:srgbClr val="0000CC"/>
                </a:solidFill>
                <a:latin typeface="Times New Roman" pitchFamily="18" charset="0"/>
                <a:ea typeface="黑体" pitchFamily="49" charset="-122"/>
              </a:rPr>
              <a:t>I</a:t>
            </a:r>
            <a:r>
              <a:rPr kumimoji="1" lang="en-US" altLang="zh-CN" sz="2400" b="0" baseline="-25000" dirty="0">
                <a:solidFill>
                  <a:srgbClr val="0000CC"/>
                </a:solidFill>
                <a:latin typeface="Times New Roman" pitchFamily="18" charset="0"/>
                <a:ea typeface="黑体" pitchFamily="49" charset="-122"/>
              </a:rPr>
              <a:t>4</a:t>
            </a:r>
            <a:r>
              <a:rPr kumimoji="1" lang="en-US" altLang="zh-CN" sz="2400" b="0" dirty="0">
                <a:solidFill>
                  <a:srgbClr val="0000CC"/>
                </a:solidFill>
                <a:latin typeface="Times New Roman" pitchFamily="18" charset="0"/>
                <a:ea typeface="黑体" pitchFamily="49" charset="-122"/>
              </a:rPr>
              <a:t>……</a:t>
            </a:r>
            <a:r>
              <a:rPr kumimoji="1" lang="zh-CN" altLang="en-US" sz="2400" b="0" dirty="0">
                <a:solidFill>
                  <a:srgbClr val="0000CC"/>
                </a:solidFill>
                <a:latin typeface="Times New Roman" pitchFamily="18" charset="0"/>
                <a:ea typeface="黑体" pitchFamily="49" charset="-122"/>
              </a:rPr>
              <a:t>。</a:t>
            </a:r>
          </a:p>
          <a:p>
            <a:pPr>
              <a:lnSpc>
                <a:spcPct val="120000"/>
              </a:lnSpc>
            </a:pP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   </a:t>
            </a:r>
            <a:r>
              <a:rPr kumimoji="1" lang="zh-CN" altLang="en-US" sz="2000" dirty="0">
                <a:solidFill>
                  <a:srgbClr val="FF0000"/>
                </a:solidFill>
                <a:latin typeface="黑体" pitchFamily="49" charset="-122"/>
                <a:ea typeface="黑体" pitchFamily="49" charset="-122"/>
              </a:rPr>
              <a:t>以</a:t>
            </a:r>
            <a:r>
              <a:rPr kumimoji="1" lang="en-US" altLang="zh-CN" sz="2000" dirty="0">
                <a:solidFill>
                  <a:srgbClr val="FF0000"/>
                </a:solidFill>
                <a:latin typeface="黑体" pitchFamily="49" charset="-122"/>
                <a:ea typeface="黑体" pitchFamily="49" charset="-122"/>
              </a:rPr>
              <a:t>I</a:t>
            </a:r>
            <a:r>
              <a:rPr kumimoji="1" lang="zh-CN" altLang="en-US" sz="2000" dirty="0">
                <a:solidFill>
                  <a:srgbClr val="FF0000"/>
                </a:solidFill>
                <a:latin typeface="黑体" pitchFamily="49" charset="-122"/>
                <a:ea typeface="黑体" pitchFamily="49" charset="-122"/>
              </a:rPr>
              <a:t>对浓度</a:t>
            </a:r>
            <a:r>
              <a:rPr kumimoji="1" lang="en-US" altLang="zh-CN" sz="2000" dirty="0">
                <a:solidFill>
                  <a:srgbClr val="FF0000"/>
                </a:solidFill>
                <a:latin typeface="黑体" pitchFamily="49" charset="-122"/>
                <a:ea typeface="黑体" pitchFamily="49" charset="-122"/>
              </a:rPr>
              <a:t>c</a:t>
            </a:r>
            <a:r>
              <a:rPr kumimoji="1" lang="zh-CN" altLang="en-US" sz="2000" dirty="0">
                <a:solidFill>
                  <a:srgbClr val="FF0000"/>
                </a:solidFill>
                <a:latin typeface="黑体" pitchFamily="49" charset="-122"/>
                <a:ea typeface="黑体" pitchFamily="49" charset="-122"/>
              </a:rPr>
              <a:t>作图得一直线，图中</a:t>
            </a:r>
            <a:r>
              <a:rPr kumimoji="1" lang="en-US" altLang="zh-CN" sz="2000" dirty="0">
                <a:solidFill>
                  <a:srgbClr val="FF0000"/>
                </a:solidFill>
                <a:latin typeface="黑体" pitchFamily="49" charset="-122"/>
                <a:ea typeface="黑体" pitchFamily="49" charset="-122"/>
              </a:rPr>
              <a:t>cx</a:t>
            </a:r>
            <a:r>
              <a:rPr kumimoji="1" lang="zh-CN" altLang="en-US" sz="2000" dirty="0">
                <a:solidFill>
                  <a:srgbClr val="FF0000"/>
                </a:solidFill>
                <a:latin typeface="黑体" pitchFamily="49" charset="-122"/>
                <a:ea typeface="黑体" pitchFamily="49" charset="-122"/>
              </a:rPr>
              <a:t>点即为稀释后的待测溶液浓度</a:t>
            </a:r>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rPr>
              <a:t>。</a:t>
            </a:r>
            <a:r>
              <a:rPr lang="zh-CN" altLang="zh-CN" sz="2000" dirty="0">
                <a:solidFill>
                  <a:srgbClr val="003366"/>
                </a:solidFill>
                <a:effectLst>
                  <a:outerShdw blurRad="38100" dist="38100" dir="2700000" algn="tl">
                    <a:srgbClr val="C0C0C0"/>
                  </a:outerShdw>
                </a:effectLst>
                <a:latin typeface="黑体" pitchFamily="49" charset="-122"/>
                <a:ea typeface="黑体" pitchFamily="49" charset="-122"/>
                <a:cs typeface="+mj-cs"/>
              </a:rPr>
              <a:t> </a:t>
            </a:r>
            <a:endParaRPr lang="zh-CN" altLang="en-US" sz="2000" dirty="0">
              <a:solidFill>
                <a:srgbClr val="003366"/>
              </a:solidFill>
              <a:effectLst>
                <a:outerShdw blurRad="38100" dist="38100" dir="2700000" algn="tl">
                  <a:srgbClr val="C0C0C0"/>
                </a:outerShdw>
              </a:effectLst>
              <a:latin typeface="黑体" pitchFamily="49" charset="-122"/>
              <a:ea typeface="黑体" pitchFamily="49" charset="-122"/>
              <a:cs typeface="+mj-cs"/>
            </a:endParaRPr>
          </a:p>
        </p:txBody>
      </p:sp>
    </p:spTree>
    <p:extLst>
      <p:ext uri="{BB962C8B-B14F-4D97-AF65-F5344CB8AC3E}">
        <p14:creationId xmlns:p14="http://schemas.microsoft.com/office/powerpoint/2010/main" val="407390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left)">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left)">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wipe(left)">
                                      <p:cBhvr>
                                        <p:cTn id="36" dur="500"/>
                                        <p:tgtEl>
                                          <p:spTgt spid="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wipe(left)">
                                      <p:cBhvr>
                                        <p:cTn id="4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p:bldP spid="5" grpId="0" build="p" autoUpdateAnimBg="0" advAuto="0"/>
      <p:bldP spid="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l="35511" t="22332" r="20481" b="11761"/>
          <a:stretch/>
        </p:blipFill>
        <p:spPr bwMode="auto">
          <a:xfrm rot="5340000">
            <a:off x="328974" y="74522"/>
            <a:ext cx="4319605" cy="485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752600" y="4629090"/>
            <a:ext cx="1991251"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标准加入曲线法</a:t>
            </a:r>
          </a:p>
        </p:txBody>
      </p:sp>
      <p:sp>
        <p:nvSpPr>
          <p:cNvPr id="23" name="TextBox 22"/>
          <p:cNvSpPr txBox="1"/>
          <p:nvPr/>
        </p:nvSpPr>
        <p:spPr>
          <a:xfrm>
            <a:off x="5848934" y="1219200"/>
            <a:ext cx="689612" cy="646331"/>
          </a:xfrm>
          <a:prstGeom prst="rect">
            <a:avLst/>
          </a:prstGeom>
          <a:noFill/>
        </p:spPr>
        <p:txBody>
          <a:bodyPr wrap="none" rtlCol="0">
            <a:spAutoFit/>
          </a:bodyPr>
          <a:lstStyle/>
          <a:p>
            <a:r>
              <a:rPr lang="en-US" altLang="zh-CN" sz="3600" dirty="0" err="1"/>
              <a:t>C</a:t>
            </a:r>
            <a:r>
              <a:rPr lang="en-US" altLang="zh-CN" sz="3600" baseline="-25000" dirty="0" err="1"/>
              <a:t>x</a:t>
            </a:r>
            <a:endParaRPr lang="zh-CN" altLang="en-US" sz="3600" baseline="-25000" dirty="0"/>
          </a:p>
        </p:txBody>
      </p:sp>
      <p:cxnSp>
        <p:nvCxnSpPr>
          <p:cNvPr id="29" name="直接连接符 28"/>
          <p:cNvCxnSpPr/>
          <p:nvPr/>
        </p:nvCxnSpPr>
        <p:spPr bwMode="auto">
          <a:xfrm>
            <a:off x="5848934" y="1905000"/>
            <a:ext cx="5334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7345706" y="1868066"/>
            <a:ext cx="484428" cy="646331"/>
          </a:xfrm>
          <a:prstGeom prst="rect">
            <a:avLst/>
          </a:prstGeom>
          <a:noFill/>
        </p:spPr>
        <p:txBody>
          <a:bodyPr wrap="none" rtlCol="0">
            <a:spAutoFit/>
          </a:bodyPr>
          <a:lstStyle/>
          <a:p>
            <a:r>
              <a:rPr lang="en-US" altLang="zh-CN" sz="3600" dirty="0"/>
              <a:t>I</a:t>
            </a:r>
            <a:r>
              <a:rPr lang="en-US" altLang="zh-CN" sz="3600" baseline="-25000" dirty="0"/>
              <a:t>1</a:t>
            </a:r>
            <a:endParaRPr lang="zh-CN" altLang="en-US" sz="3600" baseline="-25000" dirty="0"/>
          </a:p>
        </p:txBody>
      </p:sp>
      <p:sp>
        <p:nvSpPr>
          <p:cNvPr id="35" name="TextBox 34"/>
          <p:cNvSpPr txBox="1"/>
          <p:nvPr/>
        </p:nvSpPr>
        <p:spPr>
          <a:xfrm>
            <a:off x="7235188" y="1222131"/>
            <a:ext cx="689612" cy="646331"/>
          </a:xfrm>
          <a:prstGeom prst="rect">
            <a:avLst/>
          </a:prstGeom>
          <a:noFill/>
        </p:spPr>
        <p:txBody>
          <a:bodyPr wrap="none" rtlCol="0">
            <a:spAutoFit/>
          </a:bodyPr>
          <a:lstStyle/>
          <a:p>
            <a:r>
              <a:rPr lang="en-US" altLang="zh-CN" sz="3600" dirty="0"/>
              <a:t>C</a:t>
            </a:r>
            <a:r>
              <a:rPr lang="en-US" altLang="zh-CN" sz="3600" baseline="-25000" dirty="0"/>
              <a:t>1</a:t>
            </a:r>
            <a:endParaRPr lang="zh-CN" altLang="en-US" sz="3600" baseline="-25000" dirty="0"/>
          </a:p>
        </p:txBody>
      </p:sp>
      <p:sp>
        <p:nvSpPr>
          <p:cNvPr id="36" name="TextBox 35"/>
          <p:cNvSpPr txBox="1"/>
          <p:nvPr/>
        </p:nvSpPr>
        <p:spPr>
          <a:xfrm>
            <a:off x="5951526" y="1876803"/>
            <a:ext cx="484428" cy="646331"/>
          </a:xfrm>
          <a:prstGeom prst="rect">
            <a:avLst/>
          </a:prstGeom>
          <a:noFill/>
        </p:spPr>
        <p:txBody>
          <a:bodyPr wrap="none" rtlCol="0">
            <a:spAutoFit/>
          </a:bodyPr>
          <a:lstStyle/>
          <a:p>
            <a:r>
              <a:rPr lang="en-US" altLang="zh-CN" sz="3600" dirty="0"/>
              <a:t>I</a:t>
            </a:r>
            <a:r>
              <a:rPr lang="en-US" altLang="zh-CN" sz="3600" baseline="-25000" dirty="0"/>
              <a:t>x</a:t>
            </a:r>
            <a:endParaRPr lang="zh-CN" altLang="en-US" sz="3600" baseline="-25000" dirty="0"/>
          </a:p>
        </p:txBody>
      </p:sp>
      <p:cxnSp>
        <p:nvCxnSpPr>
          <p:cNvPr id="37" name="直接连接符 36"/>
          <p:cNvCxnSpPr/>
          <p:nvPr/>
        </p:nvCxnSpPr>
        <p:spPr bwMode="auto">
          <a:xfrm>
            <a:off x="7296734" y="1905000"/>
            <a:ext cx="5334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6687134" y="1600200"/>
            <a:ext cx="453970" cy="646331"/>
          </a:xfrm>
          <a:prstGeom prst="rect">
            <a:avLst/>
          </a:prstGeom>
          <a:noFill/>
        </p:spPr>
        <p:txBody>
          <a:bodyPr wrap="none" rtlCol="0">
            <a:spAutoFit/>
          </a:bodyPr>
          <a:lstStyle/>
          <a:p>
            <a:r>
              <a:rPr lang="en-US" altLang="zh-CN" sz="3600" dirty="0"/>
              <a:t>=</a:t>
            </a:r>
            <a:endParaRPr lang="zh-CN" altLang="en-US" sz="3600" dirty="0"/>
          </a:p>
        </p:txBody>
      </p:sp>
      <p:sp>
        <p:nvSpPr>
          <p:cNvPr id="31" name="直角三角形 30"/>
          <p:cNvSpPr/>
          <p:nvPr/>
        </p:nvSpPr>
        <p:spPr bwMode="auto">
          <a:xfrm rot="16200000">
            <a:off x="1608450" y="2497037"/>
            <a:ext cx="570693" cy="838202"/>
          </a:xfrm>
          <a:prstGeom prst="rtTriangl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pitchFamily="34" charset="0"/>
              <a:ea typeface="宋体" pitchFamily="2" charset="-122"/>
            </a:endParaRPr>
          </a:p>
        </p:txBody>
      </p:sp>
      <p:sp>
        <p:nvSpPr>
          <p:cNvPr id="40" name="直角三角形 39"/>
          <p:cNvSpPr/>
          <p:nvPr/>
        </p:nvSpPr>
        <p:spPr bwMode="auto">
          <a:xfrm rot="16200000">
            <a:off x="541650" y="3217545"/>
            <a:ext cx="570693" cy="838202"/>
          </a:xfrm>
          <a:prstGeom prst="rtTriangle">
            <a:avLst/>
          </a:prstGeom>
          <a:gradFill>
            <a:gsLst>
              <a:gs pos="0">
                <a:schemeClr val="accent2">
                  <a:tint val="50000"/>
                  <a:satMod val="300000"/>
                  <a:alpha val="0"/>
                  <a:lumMod val="83000"/>
                </a:schemeClr>
              </a:gs>
              <a:gs pos="100000">
                <a:schemeClr val="accent2">
                  <a:tint val="37000"/>
                  <a:satMod val="300000"/>
                </a:schemeClr>
              </a:gs>
              <a:gs pos="100000">
                <a:schemeClr val="accent2">
                  <a:tint val="15000"/>
                  <a:satMod val="350000"/>
                </a:schemeClr>
              </a:gs>
            </a:gsLs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pitchFamily="34" charset="0"/>
              <a:ea typeface="宋体" pitchFamily="2" charset="-122"/>
            </a:endParaRPr>
          </a:p>
        </p:txBody>
      </p:sp>
      <p:sp>
        <p:nvSpPr>
          <p:cNvPr id="41" name="TextBox 40"/>
          <p:cNvSpPr txBox="1"/>
          <p:nvPr/>
        </p:nvSpPr>
        <p:spPr>
          <a:xfrm>
            <a:off x="5849816" y="3239869"/>
            <a:ext cx="689612" cy="646331"/>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zh-CN" sz="3600" dirty="0" err="1"/>
              <a:t>C</a:t>
            </a:r>
            <a:r>
              <a:rPr lang="en-US" altLang="zh-CN" sz="3600" baseline="-25000" dirty="0" err="1"/>
              <a:t>x</a:t>
            </a:r>
            <a:endParaRPr lang="zh-CN" altLang="en-US" sz="3600" baseline="-25000" dirty="0"/>
          </a:p>
        </p:txBody>
      </p:sp>
      <p:sp>
        <p:nvSpPr>
          <p:cNvPr id="43" name="TextBox 42"/>
          <p:cNvSpPr txBox="1"/>
          <p:nvPr/>
        </p:nvSpPr>
        <p:spPr>
          <a:xfrm>
            <a:off x="7592772" y="3620869"/>
            <a:ext cx="484428" cy="646331"/>
          </a:xfrm>
          <a:prstGeom prst="rect">
            <a:avLst/>
          </a:prstGeom>
          <a:noFill/>
        </p:spPr>
        <p:txBody>
          <a:bodyPr wrap="none" rtlCol="0">
            <a:spAutoFit/>
          </a:bodyPr>
          <a:lstStyle/>
          <a:p>
            <a:r>
              <a:rPr lang="en-US" altLang="zh-CN" sz="3600" dirty="0"/>
              <a:t>I</a:t>
            </a:r>
            <a:r>
              <a:rPr lang="en-US" altLang="zh-CN" sz="3600" baseline="-25000" dirty="0"/>
              <a:t>1</a:t>
            </a:r>
            <a:endParaRPr lang="zh-CN" altLang="en-US" sz="3600" baseline="-25000" dirty="0"/>
          </a:p>
        </p:txBody>
      </p:sp>
      <p:sp>
        <p:nvSpPr>
          <p:cNvPr id="44" name="TextBox 43"/>
          <p:cNvSpPr txBox="1"/>
          <p:nvPr/>
        </p:nvSpPr>
        <p:spPr>
          <a:xfrm>
            <a:off x="7236070" y="2889997"/>
            <a:ext cx="989373" cy="646331"/>
          </a:xfrm>
          <a:prstGeom prst="rect">
            <a:avLst/>
          </a:prstGeom>
          <a:noFill/>
        </p:spPr>
        <p:txBody>
          <a:bodyPr wrap="none" rtlCol="0">
            <a:spAutoFit/>
          </a:bodyPr>
          <a:lstStyle/>
          <a:p>
            <a:r>
              <a:rPr lang="en-US" altLang="zh-CN" sz="3600" dirty="0"/>
              <a:t>C</a:t>
            </a:r>
            <a:r>
              <a:rPr lang="en-US" altLang="zh-CN" sz="3600" baseline="-25000" dirty="0"/>
              <a:t>1</a:t>
            </a:r>
            <a:r>
              <a:rPr lang="en-US" altLang="zh-CN" sz="3600" dirty="0"/>
              <a:t>I</a:t>
            </a:r>
            <a:r>
              <a:rPr lang="en-US" altLang="zh-CN" sz="3600" baseline="-25000" dirty="0"/>
              <a:t>x</a:t>
            </a:r>
            <a:endParaRPr lang="zh-CN" altLang="en-US" sz="3600" baseline="-25000" dirty="0"/>
          </a:p>
        </p:txBody>
      </p:sp>
      <p:cxnSp>
        <p:nvCxnSpPr>
          <p:cNvPr id="46" name="直接连接符 45"/>
          <p:cNvCxnSpPr/>
          <p:nvPr/>
        </p:nvCxnSpPr>
        <p:spPr bwMode="auto">
          <a:xfrm>
            <a:off x="7297616" y="3572866"/>
            <a:ext cx="927827"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p:cNvSpPr txBox="1"/>
          <p:nvPr/>
        </p:nvSpPr>
        <p:spPr>
          <a:xfrm>
            <a:off x="6688016" y="3268066"/>
            <a:ext cx="453970" cy="646331"/>
          </a:xfrm>
          <a:prstGeom prst="rect">
            <a:avLst/>
          </a:prstGeom>
          <a:noFill/>
        </p:spPr>
        <p:txBody>
          <a:bodyPr wrap="none" rtlCol="0">
            <a:spAutoFit/>
          </a:bodyPr>
          <a:lstStyle/>
          <a:p>
            <a:r>
              <a:rPr lang="en-US" altLang="zh-CN" sz="3600" dirty="0"/>
              <a:t>=</a:t>
            </a:r>
            <a:endParaRPr lang="zh-CN" altLang="en-US" sz="3600" dirty="0"/>
          </a:p>
        </p:txBody>
      </p:sp>
      <p:sp>
        <p:nvSpPr>
          <p:cNvPr id="39" name="矩形 38"/>
          <p:cNvSpPr/>
          <p:nvPr/>
        </p:nvSpPr>
        <p:spPr>
          <a:xfrm>
            <a:off x="5534306" y="4629090"/>
            <a:ext cx="30718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dirty="0">
                <a:solidFill>
                  <a:srgbClr val="003366"/>
                </a:solidFill>
                <a:effectLst>
                  <a:outerShdw blurRad="38100" dist="38100" dir="2700000" algn="tl">
                    <a:srgbClr val="C0C0C0"/>
                  </a:outerShdw>
                </a:effectLst>
                <a:latin typeface="黑体" pitchFamily="49" charset="-122"/>
                <a:ea typeface="黑体" pitchFamily="49" charset="-122"/>
              </a:rPr>
              <a:t>横坐标相交截距的绝对值</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ChangeArrowheads="1"/>
          </p:cNvSpPr>
          <p:nvPr/>
        </p:nvSpPr>
        <p:spPr bwMode="auto">
          <a:xfrm>
            <a:off x="533400" y="304800"/>
            <a:ext cx="8305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r>
              <a:rPr kumimoji="1" lang="en-US" altLang="zh-CN" sz="3200" dirty="0">
                <a:solidFill>
                  <a:srgbClr val="003300"/>
                </a:solidFill>
                <a:effectLst>
                  <a:outerShdw blurRad="38100" dist="38100" dir="2700000" algn="tl">
                    <a:srgbClr val="C0C0C0"/>
                  </a:outerShdw>
                </a:effectLst>
                <a:ea typeface="黑体" pitchFamily="49" charset="-122"/>
              </a:rPr>
              <a:t>3.6 </a:t>
            </a:r>
            <a:r>
              <a:rPr kumimoji="1" lang="zh-CN" altLang="en-US" sz="3200" dirty="0">
                <a:solidFill>
                  <a:srgbClr val="003300"/>
                </a:solidFill>
                <a:effectLst>
                  <a:outerShdw blurRad="38100" dist="38100" dir="2700000" algn="tl">
                    <a:srgbClr val="C0C0C0"/>
                  </a:outerShdw>
                </a:effectLst>
                <a:ea typeface="黑体" pitchFamily="49" charset="-122"/>
              </a:rPr>
              <a:t>原子发射光谱分析法的应用</a:t>
            </a:r>
          </a:p>
        </p:txBody>
      </p:sp>
      <p:sp>
        <p:nvSpPr>
          <p:cNvPr id="55301" name="Text Box 5"/>
          <p:cNvSpPr txBox="1">
            <a:spLocks noChangeArrowheads="1"/>
          </p:cNvSpPr>
          <p:nvPr/>
        </p:nvSpPr>
        <p:spPr bwMode="auto">
          <a:xfrm>
            <a:off x="533400" y="990600"/>
            <a:ext cx="8382000" cy="407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nSpc>
                <a:spcPct val="180000"/>
              </a:lnSpc>
            </a:pPr>
            <a:r>
              <a:rPr kumimoji="1" lang="en-US" altLang="zh-CN" sz="2800" b="0" dirty="0">
                <a:solidFill>
                  <a:schemeClr val="hlink"/>
                </a:solidFill>
                <a:latin typeface="宋体" pitchFamily="2" charset="-122"/>
              </a:rPr>
              <a:t>    </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原子发射光谱分析在鉴定金属元素方面（定性分析）具有较大的优越性，不需分离、多元素同时测定、灵敏、快捷，可鉴定周期表中约</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rPr>
              <a:t>70</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多种元素，长期在钢铁工业（炉前快速分析）、地矿等方面发挥重要作用；</a:t>
            </a:r>
          </a:p>
          <a:p>
            <a:pPr>
              <a:lnSpc>
                <a:spcPct val="180000"/>
              </a:lnSpc>
            </a:pP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    </a:t>
            </a:r>
            <a:r>
              <a:rPr lang="en-US" altLang="zh-CN" sz="2400" dirty="0">
                <a:solidFill>
                  <a:srgbClr val="003366"/>
                </a:solidFill>
                <a:effectLst>
                  <a:outerShdw blurRad="38100" dist="38100" dir="2700000" algn="tl">
                    <a:srgbClr val="C0C0C0"/>
                  </a:outerShdw>
                </a:effectLst>
                <a:latin typeface="黑体" pitchFamily="49" charset="-122"/>
                <a:ea typeface="黑体" pitchFamily="49" charset="-122"/>
              </a:rPr>
              <a:t>80</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年代以来，</a:t>
            </a:r>
            <a:r>
              <a:rPr lang="zh-CN" altLang="en-US" sz="2400" dirty="0">
                <a:solidFill>
                  <a:srgbClr val="990000"/>
                </a:solidFill>
                <a:effectLst>
                  <a:outerShdw blurRad="38100" dist="38100" dir="2700000" algn="tl">
                    <a:srgbClr val="C0C0C0"/>
                  </a:outerShdw>
                </a:effectLst>
                <a:latin typeface="黑体" pitchFamily="49" charset="-122"/>
                <a:ea typeface="黑体" pitchFamily="49" charset="-122"/>
              </a:rPr>
              <a:t>全谱光电直读等离子体发射光谱</a:t>
            </a:r>
            <a:r>
              <a:rPr lang="zh-CN" altLang="en-US" sz="2400" dirty="0">
                <a:solidFill>
                  <a:srgbClr val="003366"/>
                </a:solidFill>
                <a:effectLst>
                  <a:outerShdw blurRad="38100" dist="38100" dir="2700000" algn="tl">
                    <a:srgbClr val="C0C0C0"/>
                  </a:outerShdw>
                </a:effectLst>
                <a:latin typeface="黑体" pitchFamily="49" charset="-122"/>
                <a:ea typeface="黑体" pitchFamily="49" charset="-122"/>
              </a:rPr>
              <a:t>仪发展迅速，已成为无机化合物分析的重要仪器。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animEffect transition="in" filter="wipe(left)">
                                      <p:cBhvr>
                                        <p:cTn id="7" dur="500"/>
                                        <p:tgtEl>
                                          <p:spTgt spid="553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01">
                                            <p:txEl>
                                              <p:pRg st="0" end="0"/>
                                            </p:txEl>
                                          </p:spTgt>
                                        </p:tgtEl>
                                        <p:attrNameLst>
                                          <p:attrName>style.visibility</p:attrName>
                                        </p:attrNameLst>
                                      </p:cBhvr>
                                      <p:to>
                                        <p:strVal val="visible"/>
                                      </p:to>
                                    </p:set>
                                    <p:animEffect transition="in" filter="wipe(left)">
                                      <p:cBhvr>
                                        <p:cTn id="12" dur="500"/>
                                        <p:tgtEl>
                                          <p:spTgt spid="5530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01">
                                            <p:txEl>
                                              <p:pRg st="1" end="1"/>
                                            </p:txEl>
                                          </p:spTgt>
                                        </p:tgtEl>
                                        <p:attrNameLst>
                                          <p:attrName>style.visibility</p:attrName>
                                        </p:attrNameLst>
                                      </p:cBhvr>
                                      <p:to>
                                        <p:strVal val="visible"/>
                                      </p:to>
                                    </p:set>
                                    <p:animEffect transition="in" filter="wipe(left)">
                                      <p:cBhvr>
                                        <p:cTn id="17" dur="500"/>
                                        <p:tgtEl>
                                          <p:spTgt spid="553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build="p" autoUpdateAnimBg="0" advAuto="0"/>
      <p:bldP spid="5530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228600"/>
            <a:ext cx="8305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kumimoji="1" lang="zh-CN" altLang="en-US" sz="4000" dirty="0">
                <a:solidFill>
                  <a:srgbClr val="003300"/>
                </a:solidFill>
                <a:effectLst>
                  <a:outerShdw blurRad="38100" dist="38100" dir="2700000" algn="tl">
                    <a:srgbClr val="C0C0C0"/>
                  </a:outerShdw>
                </a:effectLst>
                <a:ea typeface="黑体" pitchFamily="49" charset="-122"/>
                <a:cs typeface="+mn-cs"/>
              </a:rPr>
              <a:t>原子发射光谱分析法的特点</a:t>
            </a:r>
          </a:p>
        </p:txBody>
      </p:sp>
      <p:sp>
        <p:nvSpPr>
          <p:cNvPr id="4" name="Text Box 5"/>
          <p:cNvSpPr txBox="1">
            <a:spLocks noChangeArrowheads="1"/>
          </p:cNvSpPr>
          <p:nvPr/>
        </p:nvSpPr>
        <p:spPr bwMode="auto">
          <a:xfrm>
            <a:off x="304800" y="990600"/>
            <a:ext cx="8610600" cy="533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lnSpc>
                <a:spcPct val="130000"/>
              </a:lnSpc>
              <a:spcBef>
                <a:spcPct val="25000"/>
              </a:spcBef>
            </a:pPr>
            <a:r>
              <a:rPr kumimoji="1" lang="zh-CN" altLang="en-US" sz="2600" dirty="0">
                <a:solidFill>
                  <a:srgbClr val="000066"/>
                </a:solidFill>
                <a:effectLst>
                  <a:outerShdw blurRad="38100" dist="38100" dir="2700000" algn="tl">
                    <a:srgbClr val="C0C0C0"/>
                  </a:outerShdw>
                </a:effectLst>
                <a:ea typeface="黑体" pitchFamily="49" charset="-122"/>
              </a:rPr>
              <a:t>(1) 可多元素同时检测:发射各自的</a:t>
            </a:r>
            <a:r>
              <a:rPr lang="zh-CN" altLang="en-US" sz="2600" dirty="0">
                <a:solidFill>
                  <a:srgbClr val="990000"/>
                </a:solidFill>
                <a:latin typeface="黑体" pitchFamily="49" charset="-122"/>
                <a:ea typeface="黑体" pitchFamily="49" charset="-122"/>
              </a:rPr>
              <a:t>特征光谱</a:t>
            </a:r>
            <a:r>
              <a:rPr lang="zh-CN" altLang="en-US" sz="2600" dirty="0">
                <a:latin typeface="黑体" pitchFamily="49" charset="-122"/>
                <a:ea typeface="黑体" pitchFamily="49" charset="-122"/>
              </a:rPr>
              <a:t>；</a:t>
            </a:r>
          </a:p>
          <a:p>
            <a:pPr eaLnBrk="1" hangingPunct="1">
              <a:lnSpc>
                <a:spcPct val="130000"/>
              </a:lnSpc>
              <a:spcBef>
                <a:spcPct val="25000"/>
              </a:spcBef>
            </a:pPr>
            <a:r>
              <a:rPr kumimoji="1" lang="zh-CN" altLang="en-US" sz="2600" dirty="0">
                <a:solidFill>
                  <a:srgbClr val="000066"/>
                </a:solidFill>
                <a:effectLst>
                  <a:outerShdw blurRad="38100" dist="38100" dir="2700000" algn="tl">
                    <a:srgbClr val="C0C0C0"/>
                  </a:outerShdw>
                </a:effectLst>
                <a:ea typeface="黑体" pitchFamily="49" charset="-122"/>
              </a:rPr>
              <a:t>(2) </a:t>
            </a:r>
            <a:r>
              <a:rPr lang="zh-CN" altLang="en-US" sz="2600" dirty="0">
                <a:solidFill>
                  <a:srgbClr val="990000"/>
                </a:solidFill>
                <a:latin typeface="黑体" pitchFamily="49" charset="-122"/>
                <a:ea typeface="黑体" pitchFamily="49" charset="-122"/>
              </a:rPr>
              <a:t>分析速度快</a:t>
            </a:r>
            <a:r>
              <a:rPr kumimoji="1" lang="zh-CN" altLang="en-US" sz="2600" dirty="0">
                <a:solidFill>
                  <a:srgbClr val="000066"/>
                </a:solidFill>
                <a:effectLst>
                  <a:outerShdw blurRad="38100" dist="38100" dir="2700000" algn="tl">
                    <a:srgbClr val="C0C0C0"/>
                  </a:outerShdw>
                </a:effectLst>
                <a:ea typeface="黑体" pitchFamily="49" charset="-122"/>
              </a:rPr>
              <a:t>:试样不需处理，同时对几十种元素进行定量分析。</a:t>
            </a:r>
          </a:p>
          <a:p>
            <a:pPr eaLnBrk="1" hangingPunct="1">
              <a:lnSpc>
                <a:spcPct val="130000"/>
              </a:lnSpc>
              <a:spcBef>
                <a:spcPct val="25000"/>
              </a:spcBef>
            </a:pPr>
            <a:r>
              <a:rPr kumimoji="1" lang="zh-CN" altLang="en-US" sz="2600" dirty="0">
                <a:solidFill>
                  <a:srgbClr val="000066"/>
                </a:solidFill>
                <a:effectLst>
                  <a:outerShdw blurRad="38100" dist="38100" dir="2700000" algn="tl">
                    <a:srgbClr val="C0C0C0"/>
                  </a:outerShdw>
                </a:effectLst>
                <a:ea typeface="黑体" pitchFamily="49" charset="-122"/>
              </a:rPr>
              <a:t>(3) </a:t>
            </a:r>
            <a:r>
              <a:rPr lang="zh-CN" altLang="en-US" sz="2600" dirty="0">
                <a:solidFill>
                  <a:srgbClr val="990000"/>
                </a:solidFill>
                <a:latin typeface="黑体" pitchFamily="49" charset="-122"/>
                <a:ea typeface="黑体" pitchFamily="49" charset="-122"/>
              </a:rPr>
              <a:t>选择性高</a:t>
            </a:r>
            <a:r>
              <a:rPr kumimoji="1" lang="en-US" altLang="zh-CN" sz="2600" dirty="0">
                <a:solidFill>
                  <a:srgbClr val="000066"/>
                </a:solidFill>
                <a:effectLst>
                  <a:outerShdw blurRad="38100" dist="38100" dir="2700000" algn="tl">
                    <a:srgbClr val="C0C0C0"/>
                  </a:outerShdw>
                </a:effectLst>
                <a:ea typeface="黑体" pitchFamily="49" charset="-122"/>
              </a:rPr>
              <a:t>:</a:t>
            </a:r>
            <a:r>
              <a:rPr kumimoji="1" lang="zh-CN" altLang="en-US" sz="2600" dirty="0">
                <a:solidFill>
                  <a:srgbClr val="000066"/>
                </a:solidFill>
                <a:effectLst>
                  <a:outerShdw blurRad="38100" dist="38100" dir="2700000" algn="tl">
                    <a:srgbClr val="C0C0C0"/>
                  </a:outerShdw>
                </a:effectLst>
                <a:ea typeface="黑体" pitchFamily="49" charset="-122"/>
              </a:rPr>
              <a:t>各元素具有不同的特征光谱；</a:t>
            </a:r>
          </a:p>
          <a:p>
            <a:pPr eaLnBrk="1" hangingPunct="1">
              <a:lnSpc>
                <a:spcPct val="130000"/>
              </a:lnSpc>
              <a:spcBef>
                <a:spcPct val="25000"/>
              </a:spcBef>
            </a:pPr>
            <a:r>
              <a:rPr kumimoji="1" lang="zh-CN" altLang="en-US" sz="2600" dirty="0">
                <a:solidFill>
                  <a:srgbClr val="000066"/>
                </a:solidFill>
                <a:effectLst>
                  <a:outerShdw blurRad="38100" dist="38100" dir="2700000" algn="tl">
                    <a:srgbClr val="C0C0C0"/>
                  </a:outerShdw>
                </a:effectLst>
                <a:ea typeface="黑体" pitchFamily="49" charset="-122"/>
              </a:rPr>
              <a:t>(4) </a:t>
            </a:r>
            <a:r>
              <a:rPr lang="zh-CN" altLang="en-US" sz="2600" dirty="0">
                <a:solidFill>
                  <a:srgbClr val="990000"/>
                </a:solidFill>
                <a:latin typeface="黑体" pitchFamily="49" charset="-122"/>
                <a:ea typeface="黑体" pitchFamily="49" charset="-122"/>
              </a:rPr>
              <a:t>检出限较低</a:t>
            </a:r>
            <a:r>
              <a:rPr kumimoji="1" lang="zh-CN" altLang="en-US" sz="2600" dirty="0">
                <a:solidFill>
                  <a:srgbClr val="000066"/>
                </a:solidFill>
                <a:effectLst>
                  <a:outerShdw blurRad="38100" dist="38100" dir="2700000" algn="tl">
                    <a:srgbClr val="C0C0C0"/>
                  </a:outerShdw>
                </a:effectLst>
                <a:ea typeface="黑体" pitchFamily="49" charset="-122"/>
              </a:rPr>
              <a:t>：10～0.1</a:t>
            </a:r>
            <a:r>
              <a:rPr kumimoji="1" lang="zh-CN" altLang="zh-CN" sz="2600" dirty="0">
                <a:solidFill>
                  <a:srgbClr val="000066"/>
                </a:solidFill>
                <a:effectLst>
                  <a:outerShdw blurRad="38100" dist="38100" dir="2700000" algn="tl">
                    <a:srgbClr val="C0C0C0"/>
                  </a:outerShdw>
                </a:effectLst>
                <a:ea typeface="黑体" pitchFamily="49" charset="-122"/>
                <a:sym typeface="Symbol" pitchFamily="18" charset="2"/>
              </a:rPr>
              <a:t></a:t>
            </a:r>
            <a:r>
              <a:rPr kumimoji="1" lang="en-US" altLang="zh-CN" sz="2600" dirty="0">
                <a:solidFill>
                  <a:srgbClr val="000066"/>
                </a:solidFill>
                <a:effectLst>
                  <a:outerShdw blurRad="38100" dist="38100" dir="2700000" algn="tl">
                    <a:srgbClr val="C0C0C0"/>
                  </a:outerShdw>
                </a:effectLst>
                <a:ea typeface="黑体" pitchFamily="49" charset="-122"/>
              </a:rPr>
              <a:t>g</a:t>
            </a:r>
            <a:r>
              <a:rPr kumimoji="1" lang="zh-CN" altLang="zh-CN" sz="2600" dirty="0">
                <a:solidFill>
                  <a:srgbClr val="000066"/>
                </a:solidFill>
                <a:effectLst>
                  <a:outerShdw blurRad="38100" dist="38100" dir="2700000" algn="tl">
                    <a:srgbClr val="C0C0C0"/>
                  </a:outerShdw>
                </a:effectLst>
                <a:ea typeface="黑体" pitchFamily="49" charset="-122"/>
                <a:sym typeface="Symbol" pitchFamily="18" charset="2"/>
              </a:rPr>
              <a:t></a:t>
            </a:r>
            <a:r>
              <a:rPr kumimoji="1" lang="en-US" altLang="zh-CN" sz="2600" dirty="0">
                <a:solidFill>
                  <a:srgbClr val="000066"/>
                </a:solidFill>
                <a:effectLst>
                  <a:outerShdw blurRad="38100" dist="38100" dir="2700000" algn="tl">
                    <a:srgbClr val="C0C0C0"/>
                  </a:outerShdw>
                </a:effectLst>
                <a:ea typeface="黑体" pitchFamily="49" charset="-122"/>
              </a:rPr>
              <a:t>g-1(</a:t>
            </a:r>
            <a:r>
              <a:rPr kumimoji="1" lang="zh-CN" altLang="en-US" sz="2600" dirty="0">
                <a:solidFill>
                  <a:srgbClr val="000066"/>
                </a:solidFill>
                <a:effectLst>
                  <a:outerShdw blurRad="38100" dist="38100" dir="2700000" algn="tl">
                    <a:srgbClr val="C0C0C0"/>
                  </a:outerShdw>
                </a:effectLst>
                <a:ea typeface="黑体" pitchFamily="49" charset="-122"/>
              </a:rPr>
              <a:t>一般)； </a:t>
            </a:r>
            <a:r>
              <a:rPr kumimoji="1" lang="zh-CN" altLang="zh-CN" sz="2600" dirty="0">
                <a:solidFill>
                  <a:srgbClr val="000066"/>
                </a:solidFill>
                <a:effectLst>
                  <a:outerShdw blurRad="38100" dist="38100" dir="2700000" algn="tl">
                    <a:srgbClr val="C0C0C0"/>
                  </a:outerShdw>
                </a:effectLst>
                <a:ea typeface="黑体" pitchFamily="49" charset="-122"/>
                <a:sym typeface="Symbol" pitchFamily="18" charset="2"/>
              </a:rPr>
              <a:t>n</a:t>
            </a:r>
            <a:r>
              <a:rPr kumimoji="1" lang="en-US" altLang="zh-CN" sz="2600" dirty="0">
                <a:solidFill>
                  <a:srgbClr val="000066"/>
                </a:solidFill>
                <a:effectLst>
                  <a:outerShdw blurRad="38100" dist="38100" dir="2700000" algn="tl">
                    <a:srgbClr val="C0C0C0"/>
                  </a:outerShdw>
                </a:effectLst>
                <a:ea typeface="黑体" pitchFamily="49" charset="-122"/>
              </a:rPr>
              <a:t>g</a:t>
            </a:r>
            <a:r>
              <a:rPr kumimoji="1" lang="zh-CN" altLang="zh-CN" sz="2600" dirty="0">
                <a:solidFill>
                  <a:srgbClr val="000066"/>
                </a:solidFill>
                <a:effectLst>
                  <a:outerShdw blurRad="38100" dist="38100" dir="2700000" algn="tl">
                    <a:srgbClr val="C0C0C0"/>
                  </a:outerShdw>
                </a:effectLst>
                <a:ea typeface="黑体" pitchFamily="49" charset="-122"/>
                <a:sym typeface="Symbol" pitchFamily="18" charset="2"/>
              </a:rPr>
              <a:t></a:t>
            </a:r>
            <a:r>
              <a:rPr kumimoji="1" lang="en-US" altLang="zh-CN" sz="2600" dirty="0">
                <a:solidFill>
                  <a:srgbClr val="000066"/>
                </a:solidFill>
                <a:effectLst>
                  <a:outerShdw blurRad="38100" dist="38100" dir="2700000" algn="tl">
                    <a:srgbClr val="C0C0C0"/>
                  </a:outerShdw>
                </a:effectLst>
                <a:ea typeface="黑体" pitchFamily="49" charset="-122"/>
              </a:rPr>
              <a:t>g-1(ICP）。</a:t>
            </a:r>
            <a:r>
              <a:rPr kumimoji="1" lang="zh-CN" altLang="en-US" sz="2600" dirty="0">
                <a:solidFill>
                  <a:srgbClr val="000066"/>
                </a:solidFill>
                <a:effectLst>
                  <a:outerShdw blurRad="38100" dist="38100" dir="2700000" algn="tl">
                    <a:srgbClr val="C0C0C0"/>
                  </a:outerShdw>
                </a:effectLst>
                <a:ea typeface="黑体" pitchFamily="49" charset="-122"/>
              </a:rPr>
              <a:t> </a:t>
            </a:r>
            <a:r>
              <a:rPr lang="zh-CN" altLang="en-US" sz="2600" dirty="0">
                <a:latin typeface="黑体" pitchFamily="49" charset="-122"/>
                <a:ea typeface="黑体" pitchFamily="49" charset="-122"/>
              </a:rPr>
              <a:t>               </a:t>
            </a:r>
            <a:endParaRPr lang="en-US" altLang="zh-CN" sz="2600" dirty="0">
              <a:latin typeface="黑体" pitchFamily="49" charset="-122"/>
              <a:ea typeface="黑体" pitchFamily="49" charset="-122"/>
            </a:endParaRPr>
          </a:p>
          <a:p>
            <a:pPr eaLnBrk="1" hangingPunct="1">
              <a:lnSpc>
                <a:spcPct val="130000"/>
              </a:lnSpc>
              <a:spcBef>
                <a:spcPct val="25000"/>
              </a:spcBef>
            </a:pPr>
            <a:r>
              <a:rPr kumimoji="1" lang="zh-CN" altLang="en-US" sz="2600" dirty="0">
                <a:solidFill>
                  <a:srgbClr val="000066"/>
                </a:solidFill>
                <a:effectLst>
                  <a:outerShdw blurRad="38100" dist="38100" dir="2700000" algn="tl">
                    <a:srgbClr val="C0C0C0"/>
                  </a:outerShdw>
                </a:effectLst>
                <a:ea typeface="黑体" pitchFamily="49" charset="-122"/>
              </a:rPr>
              <a:t>(5) </a:t>
            </a:r>
            <a:r>
              <a:rPr lang="zh-CN" altLang="zh-CN" sz="2600" dirty="0">
                <a:solidFill>
                  <a:srgbClr val="990000"/>
                </a:solidFill>
                <a:latin typeface="黑体" pitchFamily="49" charset="-122"/>
                <a:ea typeface="黑体" pitchFamily="49" charset="-122"/>
              </a:rPr>
              <a:t>准确度较高</a:t>
            </a:r>
            <a:r>
              <a:rPr kumimoji="1" lang="zh-CN" altLang="en-US" sz="2600" dirty="0">
                <a:solidFill>
                  <a:srgbClr val="000066"/>
                </a:solidFill>
                <a:effectLst>
                  <a:outerShdw blurRad="38100" dist="38100" dir="2700000" algn="tl">
                    <a:srgbClr val="C0C0C0"/>
                  </a:outerShdw>
                </a:effectLst>
                <a:ea typeface="黑体" pitchFamily="49" charset="-122"/>
              </a:rPr>
              <a:t>：</a:t>
            </a:r>
            <a:r>
              <a:rPr kumimoji="1" lang="zh-CN" altLang="zh-CN" sz="2600" dirty="0">
                <a:solidFill>
                  <a:srgbClr val="000066"/>
                </a:solidFill>
                <a:effectLst>
                  <a:outerShdw blurRad="38100" dist="38100" dir="2700000" algn="tl">
                    <a:srgbClr val="C0C0C0"/>
                  </a:outerShdw>
                </a:effectLst>
                <a:ea typeface="黑体" pitchFamily="49" charset="-122"/>
              </a:rPr>
              <a:t>5%</a:t>
            </a:r>
            <a:r>
              <a:rPr kumimoji="1" lang="zh-CN" altLang="en-US" sz="2600" dirty="0">
                <a:solidFill>
                  <a:srgbClr val="000066"/>
                </a:solidFill>
                <a:effectLst>
                  <a:outerShdw blurRad="38100" dist="38100" dir="2700000" algn="tl">
                    <a:srgbClr val="C0C0C0"/>
                  </a:outerShdw>
                </a:effectLst>
                <a:ea typeface="黑体" pitchFamily="49" charset="-122"/>
              </a:rPr>
              <a:t>～10% (一般光源)；&lt;</a:t>
            </a:r>
            <a:r>
              <a:rPr kumimoji="1" lang="zh-CN" altLang="zh-CN" sz="2600" dirty="0">
                <a:solidFill>
                  <a:srgbClr val="000066"/>
                </a:solidFill>
                <a:effectLst>
                  <a:outerShdw blurRad="38100" dist="38100" dir="2700000" algn="tl">
                    <a:srgbClr val="C0C0C0"/>
                  </a:outerShdw>
                </a:effectLst>
                <a:ea typeface="黑体" pitchFamily="49" charset="-122"/>
              </a:rPr>
              <a:t>1% </a:t>
            </a:r>
            <a:r>
              <a:rPr kumimoji="1" lang="zh-CN" altLang="en-US" sz="2600" dirty="0">
                <a:solidFill>
                  <a:srgbClr val="000066"/>
                </a:solidFill>
                <a:effectLst>
                  <a:outerShdw blurRad="38100" dist="38100" dir="2700000" algn="tl">
                    <a:srgbClr val="C0C0C0"/>
                  </a:outerShdw>
                </a:effectLst>
                <a:ea typeface="黑体" pitchFamily="49" charset="-122"/>
              </a:rPr>
              <a:t>(</a:t>
            </a:r>
            <a:r>
              <a:rPr kumimoji="1" lang="en-US" altLang="zh-CN" sz="2600" dirty="0">
                <a:solidFill>
                  <a:srgbClr val="000066"/>
                </a:solidFill>
                <a:effectLst>
                  <a:outerShdw blurRad="38100" dist="38100" dir="2700000" algn="tl">
                    <a:srgbClr val="C0C0C0"/>
                  </a:outerShdw>
                </a:effectLst>
                <a:ea typeface="黑体" pitchFamily="49" charset="-122"/>
              </a:rPr>
              <a:t>ICP) </a:t>
            </a:r>
            <a:r>
              <a:rPr kumimoji="1" lang="zh-CN" altLang="en-US" sz="2600" dirty="0">
                <a:solidFill>
                  <a:srgbClr val="000066"/>
                </a:solidFill>
                <a:effectLst>
                  <a:outerShdw blurRad="38100" dist="38100" dir="2700000" algn="tl">
                    <a:srgbClr val="C0C0C0"/>
                  </a:outerShdw>
                </a:effectLst>
                <a:ea typeface="黑体" pitchFamily="49" charset="-122"/>
              </a:rPr>
              <a:t>。</a:t>
            </a:r>
          </a:p>
          <a:p>
            <a:pPr eaLnBrk="1" hangingPunct="1">
              <a:lnSpc>
                <a:spcPct val="130000"/>
              </a:lnSpc>
              <a:spcBef>
                <a:spcPct val="25000"/>
              </a:spcBef>
            </a:pPr>
            <a:r>
              <a:rPr kumimoji="1" lang="zh-CN" altLang="en-US" sz="2600" dirty="0">
                <a:solidFill>
                  <a:srgbClr val="000066"/>
                </a:solidFill>
                <a:effectLst>
                  <a:outerShdw blurRad="38100" dist="38100" dir="2700000" algn="tl">
                    <a:srgbClr val="C0C0C0"/>
                  </a:outerShdw>
                </a:effectLst>
                <a:ea typeface="黑体" pitchFamily="49" charset="-122"/>
              </a:rPr>
              <a:t>(6) </a:t>
            </a:r>
            <a:r>
              <a:rPr kumimoji="1" lang="en-US" altLang="zh-CN" sz="2600" dirty="0">
                <a:solidFill>
                  <a:srgbClr val="000066"/>
                </a:solidFill>
                <a:effectLst>
                  <a:outerShdw blurRad="38100" dist="38100" dir="2700000" algn="tl">
                    <a:srgbClr val="C0C0C0"/>
                  </a:outerShdw>
                </a:effectLst>
                <a:ea typeface="黑体" pitchFamily="49" charset="-122"/>
              </a:rPr>
              <a:t>ICP-AES</a:t>
            </a:r>
            <a:r>
              <a:rPr kumimoji="1" lang="zh-CN" altLang="en-US" sz="2600" dirty="0">
                <a:solidFill>
                  <a:srgbClr val="000066"/>
                </a:solidFill>
                <a:effectLst>
                  <a:outerShdw blurRad="38100" dist="38100" dir="2700000" algn="tl">
                    <a:srgbClr val="C0C0C0"/>
                  </a:outerShdw>
                </a:effectLst>
                <a:ea typeface="黑体" pitchFamily="49" charset="-122"/>
              </a:rPr>
              <a:t>性能优越</a:t>
            </a:r>
            <a:r>
              <a:rPr kumimoji="1" lang="en-US" altLang="zh-CN" sz="2600" dirty="0">
                <a:solidFill>
                  <a:srgbClr val="000066"/>
                </a:solidFill>
                <a:effectLst>
                  <a:outerShdw blurRad="38100" dist="38100" dir="2700000" algn="tl">
                    <a:srgbClr val="C0C0C0"/>
                  </a:outerShdw>
                </a:effectLst>
                <a:ea typeface="黑体" pitchFamily="49" charset="-122"/>
              </a:rPr>
              <a:t>:</a:t>
            </a:r>
            <a:r>
              <a:rPr kumimoji="1" lang="zh-CN" altLang="en-US" sz="2600" dirty="0">
                <a:solidFill>
                  <a:srgbClr val="000066"/>
                </a:solidFill>
                <a:effectLst>
                  <a:outerShdw blurRad="38100" dist="38100" dir="2700000" algn="tl">
                    <a:srgbClr val="C0C0C0"/>
                  </a:outerShdw>
                </a:effectLst>
                <a:ea typeface="黑体" pitchFamily="49" charset="-122"/>
              </a:rPr>
              <a:t>线性范围4～6数量级</a:t>
            </a:r>
            <a:r>
              <a:rPr kumimoji="1" lang="zh-CN" altLang="zh-CN" sz="2600" dirty="0">
                <a:solidFill>
                  <a:srgbClr val="000066"/>
                </a:solidFill>
                <a:effectLst>
                  <a:outerShdw blurRad="38100" dist="38100" dir="2700000" algn="tl">
                    <a:srgbClr val="C0C0C0"/>
                  </a:outerShdw>
                </a:effectLst>
                <a:ea typeface="黑体" pitchFamily="49" charset="-122"/>
              </a:rPr>
              <a:t>，</a:t>
            </a:r>
            <a:r>
              <a:rPr kumimoji="1" lang="zh-CN" altLang="en-US" sz="2600" dirty="0">
                <a:solidFill>
                  <a:srgbClr val="000066"/>
                </a:solidFill>
                <a:effectLst>
                  <a:outerShdw blurRad="38100" dist="38100" dir="2700000" algn="tl">
                    <a:srgbClr val="C0C0C0"/>
                  </a:outerShdw>
                </a:effectLst>
                <a:ea typeface="黑体" pitchFamily="49" charset="-122"/>
              </a:rPr>
              <a:t>可测高、中、低不同含量试样。</a:t>
            </a:r>
          </a:p>
          <a:p>
            <a:pPr eaLnBrk="1" hangingPunct="1">
              <a:lnSpc>
                <a:spcPct val="130000"/>
              </a:lnSpc>
              <a:spcBef>
                <a:spcPct val="25000"/>
              </a:spcBef>
            </a:pPr>
            <a:r>
              <a:rPr lang="zh-CN" altLang="en-US" sz="2600" dirty="0">
                <a:latin typeface="黑体" pitchFamily="49" charset="-122"/>
                <a:ea typeface="黑体" pitchFamily="49" charset="-122"/>
              </a:rPr>
              <a:t>     缺点：</a:t>
            </a:r>
            <a:r>
              <a:rPr lang="zh-CN" altLang="en-US" sz="2600" dirty="0">
                <a:solidFill>
                  <a:srgbClr val="0033CC"/>
                </a:solidFill>
                <a:latin typeface="黑体" pitchFamily="49" charset="-122"/>
                <a:ea typeface="黑体" pitchFamily="49" charset="-122"/>
              </a:rPr>
              <a:t>非金属元素不能检测或灵敏度低</a:t>
            </a:r>
            <a:r>
              <a:rPr lang="zh-CN" altLang="en-US" sz="2600" dirty="0">
                <a:latin typeface="黑体" pitchFamily="49" charset="-122"/>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500"/>
                                        <p:tgtEl>
                                          <p:spTgt spid="4">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500"/>
                                        <p:tgtEl>
                                          <p:spTgt spid="4">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wipe(left)">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28600"/>
            <a:ext cx="8305800" cy="12192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lnSpc>
                <a:spcPct val="120000"/>
              </a:lnSpc>
              <a:defRPr/>
            </a:pPr>
            <a:r>
              <a:rPr kumimoji="1" lang="en-US" altLang="zh-CN" sz="4000" dirty="0">
                <a:solidFill>
                  <a:srgbClr val="003300"/>
                </a:solidFill>
                <a:effectLst>
                  <a:outerShdw blurRad="38100" dist="38100" dir="2700000" algn="tl">
                    <a:srgbClr val="C0C0C0"/>
                  </a:outerShdw>
                </a:effectLst>
                <a:ea typeface="黑体" pitchFamily="49" charset="-122"/>
                <a:cs typeface="+mn-cs"/>
              </a:rPr>
              <a:t>3.2 </a:t>
            </a:r>
            <a:r>
              <a:rPr kumimoji="1" lang="zh-CN" altLang="en-US" sz="4000" dirty="0">
                <a:solidFill>
                  <a:srgbClr val="003300"/>
                </a:solidFill>
                <a:effectLst>
                  <a:outerShdw blurRad="38100" dist="38100" dir="2700000" algn="tl">
                    <a:srgbClr val="C0C0C0"/>
                  </a:outerShdw>
                </a:effectLst>
                <a:ea typeface="黑体" pitchFamily="49" charset="-122"/>
                <a:cs typeface="+mn-cs"/>
              </a:rPr>
              <a:t>原子发射光谱分析的基本原理</a:t>
            </a:r>
            <a:br>
              <a:rPr lang="zh-CN" altLang="en-US" sz="4000" dirty="0">
                <a:latin typeface="黑体" pitchFamily="49" charset="-122"/>
                <a:ea typeface="黑体" pitchFamily="49" charset="-122"/>
              </a:rPr>
            </a:br>
            <a:r>
              <a:rPr lang="en-US" altLang="zh-CN" sz="2800" dirty="0">
                <a:solidFill>
                  <a:srgbClr val="C00000"/>
                </a:solidFill>
                <a:latin typeface="黑体" pitchFamily="49" charset="-122"/>
                <a:ea typeface="黑体" pitchFamily="49" charset="-122"/>
              </a:rPr>
              <a:t>3.2.1</a:t>
            </a:r>
            <a:r>
              <a:rPr lang="zh-CN" altLang="en-US" sz="2800" dirty="0">
                <a:solidFill>
                  <a:srgbClr val="C00000"/>
                </a:solidFill>
                <a:latin typeface="黑体" pitchFamily="49" charset="-122"/>
                <a:ea typeface="黑体" pitchFamily="49" charset="-122"/>
              </a:rPr>
              <a:t>.元素的特征谱线</a:t>
            </a:r>
          </a:p>
        </p:txBody>
      </p:sp>
      <p:sp>
        <p:nvSpPr>
          <p:cNvPr id="4" name="Text Box 3"/>
          <p:cNvSpPr txBox="1">
            <a:spLocks noChangeArrowheads="1"/>
          </p:cNvSpPr>
          <p:nvPr/>
        </p:nvSpPr>
        <p:spPr bwMode="auto">
          <a:xfrm>
            <a:off x="609600" y="1484313"/>
            <a:ext cx="7924800"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indent="571500"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eaLnBrk="1" hangingPunct="1">
              <a:lnSpc>
                <a:spcPct val="130000"/>
              </a:lnSpc>
            </a:pPr>
            <a:r>
              <a:rPr kumimoji="1" lang="zh-CN" altLang="en-US" sz="2600" dirty="0">
                <a:solidFill>
                  <a:srgbClr val="000066"/>
                </a:solidFill>
                <a:effectLst>
                  <a:outerShdw blurRad="38100" dist="38100" dir="2700000" algn="tl">
                    <a:srgbClr val="C0C0C0"/>
                  </a:outerShdw>
                </a:effectLst>
                <a:ea typeface="黑体" pitchFamily="49" charset="-122"/>
              </a:rPr>
              <a:t>基态元素在受到热（火焰）或电（电火花）激发时，由基态跃迁到激发态，返回到基态时，发射出特征光谱</a:t>
            </a:r>
            <a:r>
              <a:rPr kumimoji="1" lang="zh-CN" altLang="en-US" sz="2600" dirty="0">
                <a:latin typeface="Times New Roman" pitchFamily="18" charset="0"/>
                <a:ea typeface="黑体" pitchFamily="49" charset="-122"/>
              </a:rPr>
              <a:t>（</a:t>
            </a:r>
            <a:r>
              <a:rPr kumimoji="1" lang="zh-CN" altLang="en-US" sz="2600" dirty="0">
                <a:solidFill>
                  <a:srgbClr val="FF0000"/>
                </a:solidFill>
                <a:latin typeface="Times New Roman" pitchFamily="18" charset="0"/>
                <a:ea typeface="黑体" pitchFamily="49" charset="-122"/>
              </a:rPr>
              <a:t>线状光谱</a:t>
            </a:r>
            <a:r>
              <a:rPr kumimoji="1" lang="zh-CN" altLang="en-US" sz="2600" dirty="0">
                <a:latin typeface="Times New Roman" pitchFamily="18" charset="0"/>
                <a:ea typeface="黑体" pitchFamily="49" charset="-122"/>
              </a:rPr>
              <a:t>）。</a:t>
            </a:r>
          </a:p>
        </p:txBody>
      </p:sp>
      <p:sp>
        <p:nvSpPr>
          <p:cNvPr id="5" name="Text Box 17"/>
          <p:cNvSpPr txBox="1">
            <a:spLocks noChangeArrowheads="1"/>
          </p:cNvSpPr>
          <p:nvPr/>
        </p:nvSpPr>
        <p:spPr bwMode="ltGray">
          <a:xfrm>
            <a:off x="3581400" y="5192713"/>
            <a:ext cx="1828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pPr>
            <a:r>
              <a:rPr lang="zh-CN" altLang="en-US"/>
              <a:t>特征辐射</a:t>
            </a:r>
          </a:p>
        </p:txBody>
      </p:sp>
      <p:sp>
        <p:nvSpPr>
          <p:cNvPr id="6" name="AutoShape 7"/>
          <p:cNvSpPr>
            <a:spLocks noChangeArrowheads="1"/>
          </p:cNvSpPr>
          <p:nvPr/>
        </p:nvSpPr>
        <p:spPr bwMode="ltGray">
          <a:xfrm>
            <a:off x="1676400" y="4125913"/>
            <a:ext cx="1828800" cy="522287"/>
          </a:xfrm>
          <a:prstGeom prst="flowChartProcess">
            <a:avLst/>
          </a:prstGeom>
          <a:solidFill>
            <a:schemeClr val="bg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a:t>基态元素</a:t>
            </a:r>
            <a:r>
              <a:rPr lang="en-US" altLang="zh-CN">
                <a:latin typeface="Times New Roman" pitchFamily="18" charset="0"/>
              </a:rPr>
              <a:t>M</a:t>
            </a:r>
            <a:endParaRPr lang="en-US" altLang="zh-CN"/>
          </a:p>
        </p:txBody>
      </p:sp>
      <p:sp>
        <p:nvSpPr>
          <p:cNvPr id="7" name="AutoShape 8"/>
          <p:cNvSpPr>
            <a:spLocks noChangeArrowheads="1"/>
          </p:cNvSpPr>
          <p:nvPr/>
        </p:nvSpPr>
        <p:spPr bwMode="ltGray">
          <a:xfrm>
            <a:off x="5410200" y="4125913"/>
            <a:ext cx="1676400" cy="587375"/>
          </a:xfrm>
          <a:prstGeom prst="flowChartProcess">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a:t>激发态</a:t>
            </a:r>
            <a:r>
              <a:rPr lang="en-US" altLang="zh-CN">
                <a:latin typeface="Times New Roman" pitchFamily="18" charset="0"/>
              </a:rPr>
              <a:t>M*</a:t>
            </a:r>
            <a:endParaRPr lang="en-US" altLang="zh-CN"/>
          </a:p>
        </p:txBody>
      </p:sp>
      <p:sp>
        <p:nvSpPr>
          <p:cNvPr id="8" name="AutoShape 11"/>
          <p:cNvSpPr>
            <a:spLocks noChangeArrowheads="1"/>
          </p:cNvSpPr>
          <p:nvPr/>
        </p:nvSpPr>
        <p:spPr bwMode="ltGray">
          <a:xfrm>
            <a:off x="3505200" y="3646488"/>
            <a:ext cx="2057400" cy="392112"/>
          </a:xfrm>
          <a:prstGeom prst="curvedDownArrow">
            <a:avLst>
              <a:gd name="adj1" fmla="val 104939"/>
              <a:gd name="adj2" fmla="val 209879"/>
              <a:gd name="adj3" fmla="val 33333"/>
            </a:avLst>
          </a:prstGeom>
          <a:solidFill>
            <a:schemeClr val="bg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AutoShape 14"/>
          <p:cNvSpPr>
            <a:spLocks noChangeArrowheads="1"/>
          </p:cNvSpPr>
          <p:nvPr/>
        </p:nvSpPr>
        <p:spPr bwMode="ltGray">
          <a:xfrm rot="10710691">
            <a:off x="3276600" y="4778375"/>
            <a:ext cx="2057400" cy="392113"/>
          </a:xfrm>
          <a:prstGeom prst="curvedDownArrow">
            <a:avLst>
              <a:gd name="adj1" fmla="val 104939"/>
              <a:gd name="adj2" fmla="val 209878"/>
              <a:gd name="adj3" fmla="val 33333"/>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Text Box 16"/>
          <p:cNvSpPr txBox="1">
            <a:spLocks noChangeArrowheads="1"/>
          </p:cNvSpPr>
          <p:nvPr/>
        </p:nvSpPr>
        <p:spPr bwMode="ltGray">
          <a:xfrm>
            <a:off x="3505200" y="3189288"/>
            <a:ext cx="1828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pPr>
            <a:r>
              <a:rPr lang="zh-CN" altLang="en-US"/>
              <a:t>热能、电能</a:t>
            </a:r>
          </a:p>
        </p:txBody>
      </p:sp>
      <p:sp>
        <p:nvSpPr>
          <p:cNvPr id="11" name="Text Box 18"/>
          <p:cNvSpPr txBox="1">
            <a:spLocks noChangeArrowheads="1"/>
          </p:cNvSpPr>
          <p:nvPr/>
        </p:nvSpPr>
        <p:spPr bwMode="ltGray">
          <a:xfrm>
            <a:off x="3505200" y="4191000"/>
            <a:ext cx="1828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pPr>
            <a:r>
              <a:rPr lang="zh-CN" altLang="en-US">
                <a:sym typeface="Symbol" pitchFamily="18" charset="2"/>
              </a:rPr>
              <a:t></a:t>
            </a:r>
            <a:r>
              <a:rPr lang="zh-CN" altLang="zh-CN" i="1">
                <a:latin typeface="Times New Roman" pitchFamily="18" charset="0"/>
                <a:sym typeface="Symbol" pitchFamily="18" charset="2"/>
              </a:rPr>
              <a:t>E</a:t>
            </a:r>
            <a:endParaRPr lang="en-US" altLang="zh-CN"/>
          </a:p>
        </p:txBody>
      </p:sp>
      <p:graphicFrame>
        <p:nvGraphicFramePr>
          <p:cNvPr id="12" name="Object 19"/>
          <p:cNvGraphicFramePr>
            <a:graphicFrameLocks noChangeAspect="1"/>
          </p:cNvGraphicFramePr>
          <p:nvPr/>
        </p:nvGraphicFramePr>
        <p:xfrm>
          <a:off x="1447800" y="5726113"/>
          <a:ext cx="6705600" cy="598487"/>
        </p:xfrm>
        <a:graphic>
          <a:graphicData uri="http://schemas.openxmlformats.org/presentationml/2006/ole">
            <mc:AlternateContent xmlns:mc="http://schemas.openxmlformats.org/markup-compatibility/2006">
              <mc:Choice xmlns:v="urn:schemas-microsoft-com:vml" Requires="v">
                <p:oleObj name="BMP 图象" r:id="rId2" imgW="6638095" imgH="819048" progId="Paint.Picture">
                  <p:embed/>
                </p:oleObj>
              </mc:Choice>
              <mc:Fallback>
                <p:oleObj name="BMP 图象" r:id="rId2" imgW="6638095" imgH="819048" progId="Paint.Picture">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726113"/>
                        <a:ext cx="6705600" cy="5984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nodeType="afterGroup">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childTnLst>
                          </p:cTn>
                        </p:par>
                        <p:par>
                          <p:cTn id="34" fill="hold" nodeType="afterGroup">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nodeType="afterGroup">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P spid="5" grpId="0" autoUpdateAnimBg="0"/>
      <p:bldP spid="6" grpId="0" animBg="1" autoUpdateAnimBg="0"/>
      <p:bldP spid="7" grpId="0" animBg="1" autoUpdateAnimBg="0"/>
      <p:bldP spid="8" grpId="0" animBg="1"/>
      <p:bldP spid="9" grpId="0" animBg="1"/>
      <p:bldP spid="10" grpId="0" autoUpdateAnimBg="0"/>
      <p:bldP spid="1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81000" y="457200"/>
            <a:ext cx="83058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defRPr kumimoji="1" sz="2400">
                <a:solidFill>
                  <a:schemeClr val="tx1"/>
                </a:solidFill>
                <a:latin typeface="Arial" pitchFamily="34" charset="0"/>
                <a:ea typeface="宋体" pitchFamily="2" charset="-122"/>
              </a:defRPr>
            </a:lvl1pPr>
            <a:lvl2pPr marL="762000" algn="l">
              <a:defRPr kumimoji="1" sz="2400">
                <a:solidFill>
                  <a:schemeClr val="tx1"/>
                </a:solidFill>
                <a:latin typeface="Times New Roman" pitchFamily="18" charset="0"/>
                <a:ea typeface="宋体" pitchFamily="2" charset="-122"/>
              </a:defRPr>
            </a:lvl2pPr>
            <a:lvl3pPr marL="95250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30000"/>
              </a:lnSpc>
              <a:defRPr/>
            </a:pPr>
            <a:r>
              <a:rPr lang="zh-CN" altLang="en-US" sz="2800" dirty="0">
                <a:solidFill>
                  <a:srgbClr val="006600"/>
                </a:solidFill>
                <a:latin typeface="黑体" pitchFamily="49" charset="-122"/>
                <a:ea typeface="黑体" pitchFamily="49" charset="-122"/>
              </a:rPr>
              <a:t>    </a:t>
            </a:r>
            <a:r>
              <a:rPr lang="zh-CN" altLang="en-US" sz="2600" dirty="0">
                <a:solidFill>
                  <a:srgbClr val="990000"/>
                </a:solidFill>
                <a:latin typeface="黑体" pitchFamily="49" charset="-122"/>
                <a:ea typeface="黑体" pitchFamily="49" charset="-122"/>
              </a:rPr>
              <a:t>在理想情况下，谱线强度正比于试样浓度，定量的基础</a:t>
            </a:r>
            <a:r>
              <a:rPr lang="zh-CN" altLang="en-US" sz="2600" dirty="0">
                <a:solidFill>
                  <a:srgbClr val="000066"/>
                </a:solidFill>
                <a:effectLst>
                  <a:outerShdw blurRad="38100" dist="38100" dir="2700000" algn="tl">
                    <a:srgbClr val="C0C0C0"/>
                  </a:outerShdw>
                </a:effectLst>
                <a:ea typeface="黑体" pitchFamily="49" charset="-122"/>
              </a:rPr>
              <a:t>，传统光源中，出现谱线谱线的自吸与自蚀现象，这时，定量公式为 </a:t>
            </a:r>
          </a:p>
        </p:txBody>
      </p:sp>
      <p:sp>
        <p:nvSpPr>
          <p:cNvPr id="4" name="Text Box 4"/>
          <p:cNvSpPr txBox="1">
            <a:spLocks noChangeArrowheads="1"/>
          </p:cNvSpPr>
          <p:nvPr/>
        </p:nvSpPr>
        <p:spPr bwMode="auto">
          <a:xfrm>
            <a:off x="533400" y="3429000"/>
            <a:ext cx="83058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defRPr kumimoji="1" sz="2400">
                <a:solidFill>
                  <a:schemeClr val="tx1"/>
                </a:solidFill>
                <a:latin typeface="Arial" pitchFamily="34" charset="0"/>
                <a:ea typeface="宋体" pitchFamily="2" charset="-122"/>
              </a:defRPr>
            </a:lvl1pPr>
            <a:lvl2pPr marL="762000" algn="l">
              <a:defRPr kumimoji="1" sz="2400">
                <a:solidFill>
                  <a:schemeClr val="tx1"/>
                </a:solidFill>
                <a:latin typeface="Times New Roman" pitchFamily="18" charset="0"/>
                <a:ea typeface="宋体" pitchFamily="2" charset="-122"/>
              </a:defRPr>
            </a:lvl2pPr>
            <a:lvl3pPr marL="95250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30000"/>
              </a:lnSpc>
              <a:defRPr/>
            </a:pPr>
            <a:r>
              <a:rPr lang="en-US" altLang="zh-CN" sz="2600" i="1" dirty="0">
                <a:solidFill>
                  <a:srgbClr val="0033CC"/>
                </a:solidFill>
                <a:latin typeface="Times New Roman" pitchFamily="18" charset="0"/>
                <a:ea typeface="黑体" pitchFamily="49" charset="-122"/>
              </a:rPr>
              <a:t>a</a:t>
            </a:r>
            <a:r>
              <a:rPr lang="en-US" altLang="zh-CN" sz="2600" dirty="0">
                <a:solidFill>
                  <a:srgbClr val="0033CC"/>
                </a:solidFill>
                <a:latin typeface="Times New Roman" pitchFamily="18" charset="0"/>
                <a:ea typeface="黑体" pitchFamily="49" charset="-122"/>
              </a:rPr>
              <a:t> </a:t>
            </a:r>
            <a:r>
              <a:rPr lang="zh-CN" altLang="en-US" sz="2600" dirty="0">
                <a:solidFill>
                  <a:srgbClr val="000066"/>
                </a:solidFill>
                <a:effectLst>
                  <a:outerShdw blurRad="38100" dist="38100" dir="2700000" algn="tl">
                    <a:srgbClr val="C0C0C0"/>
                  </a:outerShdw>
                </a:effectLst>
                <a:ea typeface="黑体" pitchFamily="49" charset="-122"/>
              </a:rPr>
              <a:t>与试样在光源中的蒸发、原子化及激发过程有关的常数； </a:t>
            </a:r>
            <a:r>
              <a:rPr lang="en-US" altLang="zh-CN" sz="2600" dirty="0">
                <a:solidFill>
                  <a:srgbClr val="000066"/>
                </a:solidFill>
                <a:effectLst>
                  <a:outerShdw blurRad="38100" dist="38100" dir="2700000" algn="tl">
                    <a:srgbClr val="C0C0C0"/>
                  </a:outerShdw>
                </a:effectLst>
                <a:ea typeface="黑体" pitchFamily="49" charset="-122"/>
              </a:rPr>
              <a:t>b </a:t>
            </a:r>
            <a:r>
              <a:rPr lang="zh-CN" altLang="en-US" sz="2600" dirty="0">
                <a:solidFill>
                  <a:srgbClr val="000066"/>
                </a:solidFill>
                <a:effectLst>
                  <a:outerShdw blurRad="38100" dist="38100" dir="2700000" algn="tl">
                    <a:srgbClr val="C0C0C0"/>
                  </a:outerShdw>
                </a:effectLst>
                <a:ea typeface="黑体" pitchFamily="49" charset="-122"/>
              </a:rPr>
              <a:t>则是与自吸与自蚀现象有关的常数项</a:t>
            </a:r>
            <a:r>
              <a:rPr lang="zh-CN" altLang="en-US" sz="2600" dirty="0">
                <a:solidFill>
                  <a:srgbClr val="0033CC"/>
                </a:solidFill>
                <a:latin typeface="Times New Roman" pitchFamily="18" charset="0"/>
                <a:ea typeface="黑体" pitchFamily="49" charset="-122"/>
              </a:rPr>
              <a:t>。</a:t>
            </a:r>
            <a:r>
              <a:rPr lang="zh-CN" altLang="en-US" sz="2600" dirty="0">
                <a:solidFill>
                  <a:srgbClr val="0033CC"/>
                </a:solidFill>
                <a:latin typeface="宋体" pitchFamily="2" charset="-122"/>
              </a:rPr>
              <a:t> </a:t>
            </a:r>
          </a:p>
        </p:txBody>
      </p:sp>
      <p:sp>
        <p:nvSpPr>
          <p:cNvPr id="5" name="Text Box 6"/>
          <p:cNvSpPr txBox="1">
            <a:spLocks noChangeArrowheads="1"/>
          </p:cNvSpPr>
          <p:nvPr/>
        </p:nvSpPr>
        <p:spPr bwMode="auto">
          <a:xfrm>
            <a:off x="3048000" y="2362200"/>
            <a:ext cx="18288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lnSpc>
                <a:spcPct val="130000"/>
              </a:lnSpc>
            </a:pPr>
            <a:r>
              <a:rPr kumimoji="1" lang="en-US" altLang="zh-CN" sz="3200" i="1">
                <a:solidFill>
                  <a:schemeClr val="hlink"/>
                </a:solidFill>
                <a:latin typeface="Times New Roman" pitchFamily="18" charset="0"/>
              </a:rPr>
              <a:t> </a:t>
            </a:r>
            <a:r>
              <a:rPr kumimoji="1" lang="en-US" altLang="zh-CN" sz="3600" i="1">
                <a:solidFill>
                  <a:srgbClr val="0000CC"/>
                </a:solidFill>
                <a:latin typeface="Times New Roman" pitchFamily="18" charset="0"/>
              </a:rPr>
              <a:t>I</a:t>
            </a:r>
            <a:r>
              <a:rPr kumimoji="1" lang="en-US" altLang="zh-CN" sz="3600">
                <a:solidFill>
                  <a:srgbClr val="0000CC"/>
                </a:solidFill>
                <a:latin typeface="Times New Roman" pitchFamily="18" charset="0"/>
              </a:rPr>
              <a:t> = </a:t>
            </a:r>
            <a:r>
              <a:rPr kumimoji="1" lang="en-US" altLang="zh-CN" sz="3600" i="1">
                <a:solidFill>
                  <a:srgbClr val="0000CC"/>
                </a:solidFill>
                <a:latin typeface="Times New Roman" pitchFamily="18" charset="0"/>
              </a:rPr>
              <a:t>a c</a:t>
            </a:r>
            <a:r>
              <a:rPr kumimoji="1" lang="en-US" altLang="zh-CN" sz="3600" i="1" baseline="30000">
                <a:solidFill>
                  <a:srgbClr val="0000CC"/>
                </a:solidFill>
                <a:latin typeface="Times New Roman" pitchFamily="18" charset="0"/>
              </a:rPr>
              <a:t>b</a:t>
            </a:r>
            <a:r>
              <a:rPr kumimoji="1" lang="en-US" altLang="zh-CN" sz="3200">
                <a:solidFill>
                  <a:srgbClr val="0000CC"/>
                </a:solidFill>
                <a:latin typeface="Times New Roman" pitchFamily="18" charset="0"/>
              </a:rPr>
              <a:t> </a:t>
            </a:r>
            <a:endParaRPr kumimoji="1" lang="zh-CN" altLang="en-US" sz="3200">
              <a:solidFill>
                <a:srgbClr val="0000CC"/>
              </a:solidFill>
              <a:latin typeface="Times New Roman" pitchFamily="18" charset="0"/>
            </a:endParaRPr>
          </a:p>
        </p:txBody>
      </p:sp>
      <p:sp>
        <p:nvSpPr>
          <p:cNvPr id="6" name="Text Box 7"/>
          <p:cNvSpPr txBox="1">
            <a:spLocks noChangeArrowheads="1"/>
          </p:cNvSpPr>
          <p:nvPr/>
        </p:nvSpPr>
        <p:spPr bwMode="auto">
          <a:xfrm>
            <a:off x="381000" y="4953000"/>
            <a:ext cx="8458200"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defRPr kumimoji="1" sz="2400">
                <a:solidFill>
                  <a:schemeClr val="tx1"/>
                </a:solidFill>
                <a:latin typeface="Arial" pitchFamily="34" charset="0"/>
                <a:ea typeface="宋体" pitchFamily="2" charset="-122"/>
              </a:defRPr>
            </a:lvl1pPr>
            <a:lvl2pPr marL="762000" algn="l">
              <a:defRPr kumimoji="1" sz="2400">
                <a:solidFill>
                  <a:schemeClr val="tx1"/>
                </a:solidFill>
                <a:latin typeface="Times New Roman" pitchFamily="18" charset="0"/>
                <a:ea typeface="宋体" pitchFamily="2" charset="-122"/>
              </a:defRPr>
            </a:lvl2pPr>
            <a:lvl3pPr marL="95250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defRPr/>
            </a:pPr>
            <a:r>
              <a:rPr lang="zh-CN" altLang="en-US" sz="2600" dirty="0">
                <a:solidFill>
                  <a:schemeClr val="hlink"/>
                </a:solidFill>
                <a:latin typeface="宋体" pitchFamily="2" charset="-122"/>
              </a:rPr>
              <a:t>    </a:t>
            </a:r>
            <a:r>
              <a:rPr lang="zh-CN" altLang="en-US" sz="2600" dirty="0">
                <a:solidFill>
                  <a:srgbClr val="CC3300"/>
                </a:solidFill>
                <a:effectLst>
                  <a:outerShdw blurRad="38100" dist="38100" dir="2700000" algn="tl">
                    <a:srgbClr val="C0C0C0"/>
                  </a:outerShdw>
                </a:effectLst>
                <a:ea typeface="黑体" pitchFamily="49" charset="-122"/>
              </a:rPr>
              <a:t>什么是自吸与自蚀？为什么出现自吸与自蚀？影响定量的因素？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P spid="5" grpId="0" build="p" autoUpdateAnimBg="0"/>
      <p:bldP spid="6"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3400" y="304800"/>
            <a:ext cx="54102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lnSpc>
                <a:spcPct val="80000"/>
              </a:lnSpc>
              <a:defRPr/>
            </a:pPr>
            <a:r>
              <a:rPr kumimoji="1" lang="zh-CN" altLang="en-US" sz="3200" dirty="0">
                <a:solidFill>
                  <a:srgbClr val="003300"/>
                </a:solidFill>
                <a:effectLst>
                  <a:outerShdw blurRad="38100" dist="38100" dir="2700000" algn="tl">
                    <a:srgbClr val="C0C0C0"/>
                  </a:outerShdw>
                </a:effectLst>
                <a:ea typeface="黑体" pitchFamily="49" charset="-122"/>
                <a:cs typeface="+mn-cs"/>
              </a:rPr>
              <a:t>3.</a:t>
            </a:r>
            <a:r>
              <a:rPr kumimoji="1" lang="en-US" altLang="zh-CN" sz="3200" dirty="0">
                <a:solidFill>
                  <a:srgbClr val="003300"/>
                </a:solidFill>
                <a:effectLst>
                  <a:outerShdw blurRad="38100" dist="38100" dir="2700000" algn="tl">
                    <a:srgbClr val="C0C0C0"/>
                  </a:outerShdw>
                </a:effectLst>
                <a:ea typeface="黑体" pitchFamily="49" charset="-122"/>
                <a:cs typeface="+mn-cs"/>
              </a:rPr>
              <a:t>2.2 </a:t>
            </a:r>
            <a:r>
              <a:rPr kumimoji="1" lang="zh-CN" altLang="en-US" sz="3200" dirty="0">
                <a:solidFill>
                  <a:srgbClr val="003300"/>
                </a:solidFill>
                <a:effectLst>
                  <a:outerShdw blurRad="38100" dist="38100" dir="2700000" algn="tl">
                    <a:srgbClr val="C0C0C0"/>
                  </a:outerShdw>
                </a:effectLst>
                <a:ea typeface="黑体" pitchFamily="49" charset="-122"/>
                <a:cs typeface="+mn-cs"/>
              </a:rPr>
              <a:t>谱线的自吸与自蚀</a:t>
            </a:r>
          </a:p>
        </p:txBody>
      </p:sp>
      <p:sp>
        <p:nvSpPr>
          <p:cNvPr id="4" name="Text Box 3"/>
          <p:cNvSpPr txBox="1">
            <a:spLocks noChangeArrowheads="1"/>
          </p:cNvSpPr>
          <p:nvPr/>
        </p:nvSpPr>
        <p:spPr bwMode="auto">
          <a:xfrm>
            <a:off x="228600" y="838200"/>
            <a:ext cx="86868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indent="571500" algn="l">
              <a:defRPr kumimoji="1" sz="2400">
                <a:solidFill>
                  <a:schemeClr val="tx1"/>
                </a:solidFill>
                <a:latin typeface="Arial" pitchFamily="34" charset="0"/>
                <a:ea typeface="宋体" pitchFamily="2" charset="-122"/>
              </a:defRPr>
            </a:lvl1pPr>
            <a:lvl2pPr marL="762000" algn="l">
              <a:defRPr kumimoji="1" sz="2400">
                <a:solidFill>
                  <a:schemeClr val="tx1"/>
                </a:solidFill>
                <a:latin typeface="Times New Roman" pitchFamily="18" charset="0"/>
                <a:ea typeface="宋体" pitchFamily="2" charset="-122"/>
              </a:defRPr>
            </a:lvl2pPr>
            <a:lvl3pPr marL="95250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30000"/>
              </a:lnSpc>
              <a:defRPr/>
            </a:pPr>
            <a:r>
              <a:rPr lang="zh-CN" altLang="en-US" sz="2500" dirty="0">
                <a:solidFill>
                  <a:srgbClr val="000066"/>
                </a:solidFill>
                <a:effectLst>
                  <a:outerShdw blurRad="38100" dist="38100" dir="2700000" algn="tl">
                    <a:srgbClr val="C0C0C0"/>
                  </a:outerShdw>
                </a:effectLst>
                <a:ea typeface="黑体" pitchFamily="49" charset="-122"/>
              </a:rPr>
              <a:t>在激发光源高温条件下，以气体存在的物质为等离子体。</a:t>
            </a:r>
            <a:endParaRPr lang="en-US" altLang="zh-CN" sz="2500" dirty="0">
              <a:solidFill>
                <a:srgbClr val="000066"/>
              </a:solidFill>
              <a:effectLst>
                <a:outerShdw blurRad="38100" dist="38100" dir="2700000" algn="tl">
                  <a:srgbClr val="C0C0C0"/>
                </a:outerShdw>
              </a:effectLst>
              <a:ea typeface="黑体" pitchFamily="49" charset="-122"/>
            </a:endParaRPr>
          </a:p>
          <a:p>
            <a:pPr algn="just">
              <a:lnSpc>
                <a:spcPct val="130000"/>
              </a:lnSpc>
              <a:defRPr/>
            </a:pPr>
            <a:r>
              <a:rPr lang="zh-CN" altLang="en-US" sz="2500" dirty="0">
                <a:solidFill>
                  <a:srgbClr val="990000"/>
                </a:solidFill>
                <a:latin typeface="黑体" pitchFamily="49" charset="-122"/>
                <a:ea typeface="黑体" pitchFamily="49" charset="-122"/>
              </a:rPr>
              <a:t>等离子体</a:t>
            </a:r>
            <a:r>
              <a:rPr lang="zh-CN" altLang="en-US" sz="2500" dirty="0">
                <a:solidFill>
                  <a:srgbClr val="000066"/>
                </a:solidFill>
                <a:effectLst>
                  <a:outerShdw blurRad="38100" dist="38100" dir="2700000" algn="tl">
                    <a:srgbClr val="C0C0C0"/>
                  </a:outerShdw>
                </a:effectLst>
                <a:ea typeface="黑体" pitchFamily="49" charset="-122"/>
              </a:rPr>
              <a:t>：以气态形式存在的包含分子、离子、电子等粒子的整体电中性集合体。</a:t>
            </a:r>
            <a:r>
              <a:rPr lang="zh-CN" altLang="en-US" sz="2500" dirty="0">
                <a:solidFill>
                  <a:srgbClr val="990000"/>
                </a:solidFill>
                <a:latin typeface="黑体" pitchFamily="49" charset="-122"/>
                <a:ea typeface="黑体" pitchFamily="49" charset="-122"/>
              </a:rPr>
              <a:t>等离子体内温度和原子浓度的分布不均匀</a:t>
            </a:r>
            <a:r>
              <a:rPr lang="zh-CN" altLang="en-US" sz="2500" dirty="0">
                <a:solidFill>
                  <a:srgbClr val="000066"/>
                </a:solidFill>
                <a:effectLst>
                  <a:outerShdw blurRad="38100" dist="38100" dir="2700000" algn="tl">
                    <a:srgbClr val="C0C0C0"/>
                  </a:outerShdw>
                </a:effectLst>
                <a:ea typeface="黑体" pitchFamily="49" charset="-122"/>
              </a:rPr>
              <a:t>，中间温度、激发态原子浓度高，边缘反之。</a:t>
            </a:r>
          </a:p>
          <a:p>
            <a:pPr algn="just">
              <a:lnSpc>
                <a:spcPct val="130000"/>
              </a:lnSpc>
              <a:defRPr/>
            </a:pPr>
            <a:r>
              <a:rPr lang="zh-CN" altLang="en-US" sz="2500" dirty="0">
                <a:solidFill>
                  <a:srgbClr val="990000"/>
                </a:solidFill>
                <a:latin typeface="黑体" pitchFamily="49" charset="-122"/>
                <a:ea typeface="黑体" pitchFamily="49" charset="-122"/>
              </a:rPr>
              <a:t>自吸</a:t>
            </a:r>
            <a:r>
              <a:rPr lang="zh-CN" altLang="en-US" sz="2500" dirty="0">
                <a:solidFill>
                  <a:srgbClr val="000066"/>
                </a:solidFill>
                <a:effectLst>
                  <a:outerShdw blurRad="38100" dist="38100" dir="2700000" algn="tl">
                    <a:srgbClr val="C0C0C0"/>
                  </a:outerShdw>
                </a:effectLst>
                <a:ea typeface="黑体" pitchFamily="49" charset="-122"/>
              </a:rPr>
              <a:t>：中心发射的辐射被边缘的同种基态原子吸收，使辐射强度降低的现象。</a:t>
            </a:r>
          </a:p>
        </p:txBody>
      </p:sp>
      <p:graphicFrame>
        <p:nvGraphicFramePr>
          <p:cNvPr id="5" name="Object 9"/>
          <p:cNvGraphicFramePr>
            <a:graphicFrameLocks noChangeAspect="1"/>
          </p:cNvGraphicFramePr>
          <p:nvPr/>
        </p:nvGraphicFramePr>
        <p:xfrm>
          <a:off x="5976938" y="3810000"/>
          <a:ext cx="2938462" cy="2413000"/>
        </p:xfrm>
        <a:graphic>
          <a:graphicData uri="http://schemas.openxmlformats.org/presentationml/2006/ole">
            <mc:AlternateContent xmlns:mc="http://schemas.openxmlformats.org/markup-compatibility/2006">
              <mc:Choice xmlns:v="urn:schemas-microsoft-com:vml" Requires="v">
                <p:oleObj name="BMP 图象" r:id="rId2" imgW="3038095" imgH="2495238" progId="Paint.Picture">
                  <p:embed/>
                </p:oleObj>
              </mc:Choice>
              <mc:Fallback>
                <p:oleObj name="BMP 图象" r:id="rId2" imgW="3038095" imgH="2495238" progId="Paint.Picture">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5976938" y="3810000"/>
                        <a:ext cx="2938462" cy="241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
          <p:cNvSpPr txBox="1">
            <a:spLocks noChangeArrowheads="1"/>
          </p:cNvSpPr>
          <p:nvPr/>
        </p:nvSpPr>
        <p:spPr bwMode="auto">
          <a:xfrm>
            <a:off x="228600" y="3962400"/>
            <a:ext cx="55626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indent="571500" algn="l">
              <a:defRPr kumimoji="1" sz="2400">
                <a:solidFill>
                  <a:schemeClr val="tx1"/>
                </a:solidFill>
                <a:latin typeface="Arial" pitchFamily="34" charset="0"/>
                <a:ea typeface="宋体" pitchFamily="2" charset="-122"/>
              </a:defRPr>
            </a:lvl1pPr>
            <a:lvl2pPr marL="762000" algn="l">
              <a:defRPr kumimoji="1" sz="2400">
                <a:solidFill>
                  <a:schemeClr val="tx1"/>
                </a:solidFill>
                <a:latin typeface="Times New Roman" pitchFamily="18" charset="0"/>
                <a:ea typeface="宋体" pitchFamily="2" charset="-122"/>
              </a:defRPr>
            </a:lvl2pPr>
            <a:lvl3pPr marL="95250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30000"/>
              </a:lnSpc>
              <a:defRPr/>
            </a:pPr>
            <a:r>
              <a:rPr lang="zh-CN" altLang="en-US" sz="2500" dirty="0">
                <a:solidFill>
                  <a:srgbClr val="000066"/>
                </a:solidFill>
                <a:effectLst>
                  <a:outerShdw blurRad="38100" dist="38100" dir="2700000" algn="tl">
                    <a:srgbClr val="C0C0C0"/>
                  </a:outerShdw>
                </a:effectLst>
                <a:ea typeface="黑体" pitchFamily="49" charset="-122"/>
              </a:rPr>
              <a:t>浓度低，不出现自吸。浓度增加自吸严重，当达到一定值时，谱线中心完全吸收，如同出现两条线，这种现象称为</a:t>
            </a:r>
            <a:r>
              <a:rPr lang="zh-CN" altLang="en-US" sz="2500" dirty="0">
                <a:solidFill>
                  <a:srgbClr val="990000"/>
                </a:solidFill>
                <a:latin typeface="黑体" pitchFamily="49" charset="-122"/>
                <a:ea typeface="黑体" pitchFamily="49" charset="-122"/>
              </a:rPr>
              <a:t>自蚀</a:t>
            </a:r>
            <a:r>
              <a:rPr lang="zh-CN" altLang="en-US" sz="2500" dirty="0">
                <a:solidFill>
                  <a:srgbClr val="000066"/>
                </a:solidFill>
                <a:effectLst>
                  <a:outerShdw blurRad="38100" dist="38100" dir="2700000" algn="tl">
                    <a:srgbClr val="C0C0C0"/>
                  </a:outerShdw>
                </a:effectLst>
                <a:ea typeface="黑体" pitchFamily="49" charset="-122"/>
              </a:rPr>
              <a:t>。</a:t>
            </a:r>
          </a:p>
          <a:p>
            <a:pPr algn="just">
              <a:lnSpc>
                <a:spcPct val="130000"/>
              </a:lnSpc>
              <a:defRPr/>
            </a:pPr>
            <a:r>
              <a:rPr lang="zh-CN" altLang="en-US" sz="2500" dirty="0">
                <a:solidFill>
                  <a:srgbClr val="000066"/>
                </a:solidFill>
                <a:effectLst>
                  <a:outerShdw blurRad="38100" dist="38100" dir="2700000" algn="tl">
                    <a:srgbClr val="C0C0C0"/>
                  </a:outerShdw>
                </a:effectLst>
                <a:ea typeface="黑体" pitchFamily="49" charset="-122"/>
              </a:rPr>
              <a:t>谱线表，</a:t>
            </a:r>
            <a:r>
              <a:rPr lang="en-US" altLang="zh-CN" sz="2500" dirty="0">
                <a:solidFill>
                  <a:srgbClr val="000066"/>
                </a:solidFill>
                <a:effectLst>
                  <a:outerShdw blurRad="38100" dist="38100" dir="2700000" algn="tl">
                    <a:srgbClr val="C0C0C0"/>
                  </a:outerShdw>
                </a:effectLst>
                <a:ea typeface="黑体" pitchFamily="49" charset="-122"/>
              </a:rPr>
              <a:t>r：</a:t>
            </a:r>
            <a:r>
              <a:rPr lang="zh-CN" altLang="en-US" sz="2500" dirty="0">
                <a:solidFill>
                  <a:srgbClr val="000066"/>
                </a:solidFill>
                <a:effectLst>
                  <a:outerShdw blurRad="38100" dist="38100" dir="2700000" algn="tl">
                    <a:srgbClr val="C0C0C0"/>
                  </a:outerShdw>
                </a:effectLst>
                <a:ea typeface="黑体" pitchFamily="49" charset="-122"/>
              </a:rPr>
              <a:t>自吸；</a:t>
            </a:r>
            <a:r>
              <a:rPr lang="en-US" altLang="zh-CN" sz="2500" dirty="0">
                <a:solidFill>
                  <a:srgbClr val="000066"/>
                </a:solidFill>
                <a:effectLst>
                  <a:outerShdw blurRad="38100" dist="38100" dir="2700000" algn="tl">
                    <a:srgbClr val="C0C0C0"/>
                  </a:outerShdw>
                </a:effectLst>
                <a:ea typeface="黑体" pitchFamily="49" charset="-122"/>
              </a:rPr>
              <a:t>R：</a:t>
            </a:r>
            <a:r>
              <a:rPr lang="zh-CN" altLang="en-US" sz="2500" dirty="0">
                <a:solidFill>
                  <a:srgbClr val="000066"/>
                </a:solidFill>
                <a:effectLst>
                  <a:outerShdw blurRad="38100" dist="38100" dir="2700000" algn="tl">
                    <a:srgbClr val="C0C0C0"/>
                  </a:outerShdw>
                </a:effectLst>
                <a:ea typeface="黑体" pitchFamily="49" charset="-122"/>
              </a:rPr>
              <a:t>自蚀。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wipe(left)">
                                      <p:cBhvr>
                                        <p:cTn id="26" dur="500"/>
                                        <p:tgtEl>
                                          <p:spTgt spid="4">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wipe(left)">
                                      <p:cBhvr>
                                        <p:cTn id="31" dur="500"/>
                                        <p:tgtEl>
                                          <p:spTgt spid="6">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wipe(left)">
                                      <p:cBhvr>
                                        <p:cTn id="36"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P spid="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762000" y="1295400"/>
            <a:ext cx="7924800"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30000"/>
              </a:lnSpc>
              <a:defRPr/>
            </a:pPr>
            <a:r>
              <a:rPr kumimoji="1" lang="en-US" altLang="zh-CN" sz="2500" dirty="0">
                <a:solidFill>
                  <a:srgbClr val="000066"/>
                </a:solidFill>
                <a:effectLst>
                  <a:outerShdw blurRad="38100" dist="38100" dir="2700000" algn="tl">
                    <a:srgbClr val="C0C0C0"/>
                  </a:outerShdw>
                </a:effectLst>
                <a:ea typeface="黑体" pitchFamily="49" charset="-122"/>
              </a:rPr>
              <a:t>AES</a:t>
            </a:r>
            <a:r>
              <a:rPr kumimoji="1" lang="zh-CN" altLang="en-US" sz="2500" dirty="0">
                <a:solidFill>
                  <a:srgbClr val="000066"/>
                </a:solidFill>
                <a:effectLst>
                  <a:outerShdw blurRad="38100" dist="38100" dir="2700000" algn="tl">
                    <a:srgbClr val="C0C0C0"/>
                  </a:outerShdw>
                </a:effectLst>
                <a:ea typeface="黑体" pitchFamily="49" charset="-122"/>
              </a:rPr>
              <a:t>仪器由激发光源、光谱仪（</a:t>
            </a:r>
            <a:r>
              <a:rPr kumimoji="1" lang="zh-CN" altLang="en-US" sz="2500" dirty="0">
                <a:solidFill>
                  <a:srgbClr val="990000"/>
                </a:solidFill>
                <a:latin typeface="黑体" pitchFamily="49" charset="-122"/>
                <a:ea typeface="黑体" pitchFamily="49" charset="-122"/>
              </a:rPr>
              <a:t>分光系统</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990000"/>
                </a:solidFill>
                <a:latin typeface="黑体" pitchFamily="49" charset="-122"/>
                <a:ea typeface="黑体" pitchFamily="49" charset="-122"/>
              </a:rPr>
              <a:t>检测系统</a:t>
            </a:r>
            <a:r>
              <a:rPr kumimoji="1" lang="zh-CN" altLang="en-US" sz="2500" dirty="0">
                <a:solidFill>
                  <a:srgbClr val="000066"/>
                </a:solidFill>
                <a:effectLst>
                  <a:outerShdw blurRad="38100" dist="38100" dir="2700000" algn="tl">
                    <a:srgbClr val="C0C0C0"/>
                  </a:outerShdw>
                </a:effectLst>
                <a:ea typeface="黑体" pitchFamily="49" charset="-122"/>
              </a:rPr>
              <a:t>、</a:t>
            </a:r>
            <a:r>
              <a:rPr kumimoji="1" lang="zh-CN" altLang="en-US" sz="2500" dirty="0">
                <a:solidFill>
                  <a:srgbClr val="990000"/>
                </a:solidFill>
                <a:latin typeface="黑体" pitchFamily="49" charset="-122"/>
                <a:ea typeface="黑体" pitchFamily="49" charset="-122"/>
              </a:rPr>
              <a:t>记录系统</a:t>
            </a:r>
            <a:r>
              <a:rPr kumimoji="1" lang="zh-CN" altLang="en-US" sz="2500" dirty="0">
                <a:solidFill>
                  <a:srgbClr val="000066"/>
                </a:solidFill>
                <a:effectLst>
                  <a:outerShdw blurRad="38100" dist="38100" dir="2700000" algn="tl">
                    <a:srgbClr val="C0C0C0"/>
                  </a:outerShdw>
                </a:effectLst>
                <a:ea typeface="黑体" pitchFamily="49" charset="-122"/>
              </a:rPr>
              <a:t>三部分）组成。</a:t>
            </a:r>
          </a:p>
        </p:txBody>
      </p:sp>
      <p:sp>
        <p:nvSpPr>
          <p:cNvPr id="11267" name="Text Box 5"/>
          <p:cNvSpPr txBox="1">
            <a:spLocks noChangeArrowheads="1"/>
          </p:cNvSpPr>
          <p:nvPr/>
        </p:nvSpPr>
        <p:spPr bwMode="auto">
          <a:xfrm>
            <a:off x="762000" y="533400"/>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spcBef>
                <a:spcPct val="50000"/>
              </a:spcBef>
              <a:defRPr/>
            </a:pPr>
            <a:r>
              <a:rPr kumimoji="1" lang="en-US" altLang="zh-CN" sz="3200" dirty="0">
                <a:solidFill>
                  <a:srgbClr val="003300"/>
                </a:solidFill>
                <a:effectLst>
                  <a:outerShdw blurRad="38100" dist="38100" dir="2700000" algn="tl">
                    <a:srgbClr val="C0C0C0"/>
                  </a:outerShdw>
                </a:effectLst>
                <a:ea typeface="黑体" pitchFamily="49" charset="-122"/>
              </a:rPr>
              <a:t>3.3 </a:t>
            </a:r>
            <a:r>
              <a:rPr kumimoji="1" lang="zh-CN" altLang="en-US" sz="3200" dirty="0">
                <a:solidFill>
                  <a:srgbClr val="003300"/>
                </a:solidFill>
                <a:effectLst>
                  <a:outerShdw blurRad="38100" dist="38100" dir="2700000" algn="tl">
                    <a:srgbClr val="C0C0C0"/>
                  </a:outerShdw>
                </a:effectLst>
                <a:ea typeface="黑体" pitchFamily="49" charset="-122"/>
              </a:rPr>
              <a:t>光谱分析仪器</a:t>
            </a:r>
            <a:endParaRPr lang="zh-CN" altLang="en-US" sz="3200" dirty="0">
              <a:solidFill>
                <a:srgbClr val="0033CC"/>
              </a:solidFill>
              <a:latin typeface="仿宋_GB2312" pitchFamily="49" charset="-122"/>
              <a:ea typeface="仿宋_GB2312" pitchFamily="49" charset="-122"/>
            </a:endParaRPr>
          </a:p>
        </p:txBody>
      </p:sp>
      <p:sp>
        <p:nvSpPr>
          <p:cNvPr id="8196" name="Rectangle 8"/>
          <p:cNvSpPr>
            <a:spLocks noChangeArrowheads="1"/>
          </p:cNvSpPr>
          <p:nvPr/>
        </p:nvSpPr>
        <p:spPr bwMode="auto">
          <a:xfrm>
            <a:off x="228600" y="2590800"/>
            <a:ext cx="87550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0">
            <a:spAutoFit/>
          </a:bodyPr>
          <a:lstStyle/>
          <a:p>
            <a:pPr algn="just">
              <a:lnSpc>
                <a:spcPct val="130000"/>
              </a:lnSpc>
            </a:pPr>
            <a:endParaRPr kumimoji="1" lang="zh-CN" altLang="zh-CN" sz="2400">
              <a:latin typeface="Times New Roman" pitchFamily="18" charset="0"/>
              <a:ea typeface="黑体" pitchFamily="49" charset="-122"/>
            </a:endParaRPr>
          </a:p>
        </p:txBody>
      </p:sp>
      <p:graphicFrame>
        <p:nvGraphicFramePr>
          <p:cNvPr id="8197" name="Object 55"/>
          <p:cNvGraphicFramePr>
            <a:graphicFrameLocks noChangeAspect="1"/>
          </p:cNvGraphicFramePr>
          <p:nvPr/>
        </p:nvGraphicFramePr>
        <p:xfrm>
          <a:off x="0" y="2667000"/>
          <a:ext cx="4495800" cy="3167063"/>
        </p:xfrm>
        <a:graphic>
          <a:graphicData uri="http://schemas.openxmlformats.org/presentationml/2006/ole">
            <mc:AlternateContent xmlns:mc="http://schemas.openxmlformats.org/markup-compatibility/2006">
              <mc:Choice xmlns:v="urn:schemas-microsoft-com:vml" Requires="v">
                <p:oleObj name="BMP 图象" r:id="rId2" imgW="4352381" imgH="3067478" progId="Paint.Picture">
                  <p:embed/>
                </p:oleObj>
              </mc:Choice>
              <mc:Fallback>
                <p:oleObj name="BMP 图象" r:id="rId2" imgW="4352381" imgH="3067478" progId="Paint.Picture">
                  <p:embed/>
                  <p:pic>
                    <p:nvPicPr>
                      <p:cNvPr id="0" name="Object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7000"/>
                        <a:ext cx="4495800"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20" name="Object 56"/>
          <p:cNvGraphicFramePr>
            <a:graphicFrameLocks noChangeAspect="1"/>
          </p:cNvGraphicFramePr>
          <p:nvPr/>
        </p:nvGraphicFramePr>
        <p:xfrm>
          <a:off x="4572000" y="2779713"/>
          <a:ext cx="4495800" cy="2859087"/>
        </p:xfrm>
        <a:graphic>
          <a:graphicData uri="http://schemas.openxmlformats.org/presentationml/2006/ole">
            <mc:AlternateContent xmlns:mc="http://schemas.openxmlformats.org/markup-compatibility/2006">
              <mc:Choice xmlns:v="urn:schemas-microsoft-com:vml" Requires="v">
                <p:oleObj name="位图图像" r:id="rId4" imgW="5761905" imgH="3657143" progId="Paint.Picture">
                  <p:embed/>
                </p:oleObj>
              </mc:Choice>
              <mc:Fallback>
                <p:oleObj name="位图图像" r:id="rId4" imgW="5761905" imgH="3657143" progId="Paint.Picture">
                  <p:embed/>
                  <p:pic>
                    <p:nvPicPr>
                      <p:cNvPr id="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779713"/>
                        <a:ext cx="4495800" cy="28590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320"/>
                                        </p:tgtEl>
                                        <p:attrNameLst>
                                          <p:attrName>style.visibility</p:attrName>
                                        </p:attrNameLst>
                                      </p:cBhvr>
                                      <p:to>
                                        <p:strVal val="visible"/>
                                      </p:to>
                                    </p:set>
                                    <p:animEffect transition="in" filter="wipe(left)">
                                      <p:cBhvr>
                                        <p:cTn id="7" dur="500"/>
                                        <p:tgtEl>
                                          <p:spTgt spid="1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ChangeArrowheads="1"/>
          </p:cNvSpPr>
          <p:nvPr/>
        </p:nvSpPr>
        <p:spPr bwMode="auto">
          <a:xfrm>
            <a:off x="533400" y="228600"/>
            <a:ext cx="8153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nSpc>
                <a:spcPct val="80000"/>
              </a:lnSpc>
              <a:defRPr/>
            </a:pPr>
            <a:r>
              <a:rPr kumimoji="1" lang="en-US" altLang="zh-CN" sz="3200" dirty="0">
                <a:solidFill>
                  <a:srgbClr val="003300"/>
                </a:solidFill>
                <a:effectLst>
                  <a:outerShdw blurRad="38100" dist="38100" dir="2700000" algn="tl">
                    <a:srgbClr val="C0C0C0"/>
                  </a:outerShdw>
                </a:effectLst>
                <a:ea typeface="黑体" pitchFamily="49" charset="-122"/>
              </a:rPr>
              <a:t>3.3.1  </a:t>
            </a:r>
            <a:r>
              <a:rPr kumimoji="1" lang="zh-CN" altLang="en-US" sz="3200" dirty="0">
                <a:solidFill>
                  <a:srgbClr val="003300"/>
                </a:solidFill>
                <a:effectLst>
                  <a:outerShdw blurRad="38100" dist="38100" dir="2700000" algn="tl">
                    <a:srgbClr val="C0C0C0"/>
                  </a:outerShdw>
                </a:effectLst>
                <a:ea typeface="黑体" pitchFamily="49" charset="-122"/>
              </a:rPr>
              <a:t>光源</a:t>
            </a:r>
          </a:p>
        </p:txBody>
      </p:sp>
      <p:sp>
        <p:nvSpPr>
          <p:cNvPr id="102405" name="Text Box 5"/>
          <p:cNvSpPr txBox="1">
            <a:spLocks noChangeArrowheads="1"/>
          </p:cNvSpPr>
          <p:nvPr/>
        </p:nvSpPr>
        <p:spPr bwMode="auto">
          <a:xfrm>
            <a:off x="457200" y="763588"/>
            <a:ext cx="8305800" cy="520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just">
              <a:lnSpc>
                <a:spcPct val="140000"/>
              </a:lnSpc>
              <a:spcBef>
                <a:spcPct val="20000"/>
              </a:spcBef>
              <a:defRPr/>
            </a:pPr>
            <a:r>
              <a:rPr kumimoji="1" lang="en-US" altLang="zh-CN" sz="2500" dirty="0">
                <a:solidFill>
                  <a:srgbClr val="990000"/>
                </a:solidFill>
                <a:latin typeface="黑体" pitchFamily="49" charset="-122"/>
                <a:ea typeface="黑体" pitchFamily="49" charset="-122"/>
              </a:rPr>
              <a:t>   </a:t>
            </a:r>
            <a:r>
              <a:rPr kumimoji="1" lang="zh-CN" altLang="en-US" sz="2500" dirty="0">
                <a:solidFill>
                  <a:srgbClr val="990000"/>
                </a:solidFill>
                <a:latin typeface="黑体" pitchFamily="49" charset="-122"/>
                <a:ea typeface="黑体" pitchFamily="49" charset="-122"/>
              </a:rPr>
              <a:t>光源的作用</a:t>
            </a:r>
            <a:r>
              <a:rPr kumimoji="1" lang="zh-CN" altLang="en-US" sz="2500" dirty="0">
                <a:solidFill>
                  <a:srgbClr val="000066"/>
                </a:solidFill>
                <a:effectLst>
                  <a:outerShdw blurRad="38100" dist="38100" dir="2700000" algn="tl">
                    <a:srgbClr val="C0C0C0"/>
                  </a:outerShdw>
                </a:effectLst>
                <a:ea typeface="黑体" pitchFamily="49" charset="-122"/>
              </a:rPr>
              <a:t>：试样蒸发生成基态的原子蒸气，再吸收能量跃迁至激发态。</a:t>
            </a:r>
          </a:p>
          <a:p>
            <a:pPr algn="just">
              <a:lnSpc>
                <a:spcPct val="140000"/>
              </a:lnSpc>
              <a:spcBef>
                <a:spcPct val="20000"/>
              </a:spcBef>
              <a:defRPr/>
            </a:pPr>
            <a:r>
              <a:rPr kumimoji="1" lang="zh-CN" altLang="en-US" sz="2500" dirty="0">
                <a:solidFill>
                  <a:srgbClr val="000066"/>
                </a:solidFill>
                <a:effectLst>
                  <a:outerShdw blurRad="38100" dist="38100" dir="2700000" algn="tl">
                    <a:srgbClr val="C0C0C0"/>
                  </a:outerShdw>
                </a:effectLst>
                <a:ea typeface="黑体" pitchFamily="49" charset="-122"/>
              </a:rPr>
              <a:t>      </a:t>
            </a:r>
            <a:r>
              <a:rPr kumimoji="1" lang="zh-CN" altLang="en-US" sz="2500" dirty="0">
                <a:solidFill>
                  <a:srgbClr val="990000"/>
                </a:solidFill>
                <a:latin typeface="黑体" pitchFamily="49" charset="-122"/>
                <a:ea typeface="黑体" pitchFamily="49" charset="-122"/>
              </a:rPr>
              <a:t>光源的要求</a:t>
            </a:r>
            <a:r>
              <a:rPr kumimoji="1" lang="zh-CN" altLang="en-US" sz="2500" dirty="0">
                <a:solidFill>
                  <a:srgbClr val="000066"/>
                </a:solidFill>
                <a:effectLst>
                  <a:outerShdw blurRad="38100" dist="38100" dir="2700000" algn="tl">
                    <a:srgbClr val="C0C0C0"/>
                  </a:outerShdw>
                </a:effectLst>
                <a:ea typeface="黑体" pitchFamily="49" charset="-122"/>
              </a:rPr>
              <a:t>：提供足够的能量，以获得良好的灵敏度。其次，光源的稳定性和重现性也是十分重要的。</a:t>
            </a:r>
          </a:p>
          <a:p>
            <a:pPr algn="just">
              <a:lnSpc>
                <a:spcPct val="140000"/>
              </a:lnSpc>
              <a:spcBef>
                <a:spcPct val="20000"/>
              </a:spcBef>
              <a:defRPr/>
            </a:pPr>
            <a:r>
              <a:rPr kumimoji="1" lang="zh-CN" altLang="en-US" sz="2500" dirty="0">
                <a:solidFill>
                  <a:srgbClr val="000066"/>
                </a:solidFill>
                <a:effectLst>
                  <a:outerShdw blurRad="38100" dist="38100" dir="2700000" algn="tl">
                    <a:srgbClr val="C0C0C0"/>
                  </a:outerShdw>
                </a:effectLst>
                <a:ea typeface="黑体" pitchFamily="49" charset="-122"/>
              </a:rPr>
              <a:t> （</a:t>
            </a:r>
            <a:r>
              <a:rPr kumimoji="1" lang="en-US" altLang="zh-CN" sz="2500" dirty="0">
                <a:solidFill>
                  <a:srgbClr val="000066"/>
                </a:solidFill>
                <a:effectLst>
                  <a:outerShdw blurRad="38100" dist="38100" dir="2700000" algn="tl">
                    <a:srgbClr val="C0C0C0"/>
                  </a:outerShdw>
                </a:effectLst>
                <a:ea typeface="黑体" pitchFamily="49" charset="-122"/>
              </a:rPr>
              <a:t>1</a:t>
            </a:r>
            <a:r>
              <a:rPr kumimoji="1" lang="zh-CN" altLang="en-US" sz="2500" dirty="0">
                <a:solidFill>
                  <a:srgbClr val="000066"/>
                </a:solidFill>
                <a:effectLst>
                  <a:outerShdw blurRad="38100" dist="38100" dir="2700000" algn="tl">
                    <a:srgbClr val="C0C0C0"/>
                  </a:outerShdw>
                </a:effectLst>
                <a:ea typeface="黑体" pitchFamily="49" charset="-122"/>
              </a:rPr>
              <a:t>）适宜液体试样分析的光源：早期的火焰（目前基本不用）和目前应用最广泛的等离子体光源。</a:t>
            </a:r>
          </a:p>
          <a:p>
            <a:pPr>
              <a:lnSpc>
                <a:spcPct val="140000"/>
              </a:lnSpc>
              <a:spcBef>
                <a:spcPct val="20000"/>
              </a:spcBef>
              <a:defRPr/>
            </a:pPr>
            <a:r>
              <a:rPr kumimoji="1" lang="zh-CN" altLang="en-US" sz="2500" dirty="0">
                <a:solidFill>
                  <a:srgbClr val="000066"/>
                </a:solidFill>
                <a:effectLst>
                  <a:outerShdw blurRad="38100" dist="38100" dir="2700000" algn="tl">
                    <a:srgbClr val="C0C0C0"/>
                  </a:outerShdw>
                </a:effectLst>
                <a:ea typeface="黑体" pitchFamily="49" charset="-122"/>
              </a:rPr>
              <a:t>（</a:t>
            </a:r>
            <a:r>
              <a:rPr kumimoji="1" lang="en-US" altLang="zh-CN" sz="2500" dirty="0">
                <a:solidFill>
                  <a:srgbClr val="000066"/>
                </a:solidFill>
                <a:effectLst>
                  <a:outerShdw blurRad="38100" dist="38100" dir="2700000" algn="tl">
                    <a:srgbClr val="C0C0C0"/>
                  </a:outerShdw>
                </a:effectLst>
                <a:ea typeface="黑体" pitchFamily="49" charset="-122"/>
              </a:rPr>
              <a:t>2</a:t>
            </a:r>
            <a:r>
              <a:rPr kumimoji="1" lang="zh-CN" altLang="en-US" sz="2500" dirty="0">
                <a:solidFill>
                  <a:srgbClr val="000066"/>
                </a:solidFill>
                <a:effectLst>
                  <a:outerShdw blurRad="38100" dist="38100" dir="2700000" algn="tl">
                    <a:srgbClr val="C0C0C0"/>
                  </a:outerShdw>
                </a:effectLst>
                <a:ea typeface="黑体" pitchFamily="49" charset="-122"/>
              </a:rPr>
              <a:t>）适宜固体试样直接分析的光源：电弧和普遍使用的电火花光源。</a:t>
            </a:r>
          </a:p>
          <a:p>
            <a:pPr>
              <a:lnSpc>
                <a:spcPct val="140000"/>
              </a:lnSpc>
              <a:spcBef>
                <a:spcPct val="20000"/>
              </a:spcBef>
              <a:defRPr/>
            </a:pPr>
            <a:r>
              <a:rPr kumimoji="1" lang="zh-CN" altLang="en-US" sz="2500" dirty="0">
                <a:solidFill>
                  <a:srgbClr val="000066"/>
                </a:solidFill>
                <a:effectLst>
                  <a:outerShdw blurRad="38100" dist="38100" dir="2700000" algn="tl">
                    <a:srgbClr val="C0C0C0"/>
                  </a:outerShdw>
                </a:effectLst>
                <a:ea typeface="黑体" pitchFamily="49" charset="-122"/>
              </a:rPr>
              <a:t>     常见光源的种类和特点是什么？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04">
                                            <p:txEl>
                                              <p:pRg st="0" end="0"/>
                                            </p:txEl>
                                          </p:spTgt>
                                        </p:tgtEl>
                                        <p:attrNameLst>
                                          <p:attrName>style.visibility</p:attrName>
                                        </p:attrNameLst>
                                      </p:cBhvr>
                                      <p:to>
                                        <p:strVal val="visible"/>
                                      </p:to>
                                    </p:set>
                                    <p:animEffect transition="in" filter="wipe(left)">
                                      <p:cBhvr>
                                        <p:cTn id="7" dur="500"/>
                                        <p:tgtEl>
                                          <p:spTgt spid="1024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05">
                                            <p:txEl>
                                              <p:pRg st="0" end="0"/>
                                            </p:txEl>
                                          </p:spTgt>
                                        </p:tgtEl>
                                        <p:attrNameLst>
                                          <p:attrName>style.visibility</p:attrName>
                                        </p:attrNameLst>
                                      </p:cBhvr>
                                      <p:to>
                                        <p:strVal val="visible"/>
                                      </p:to>
                                    </p:set>
                                    <p:animEffect transition="in" filter="wipe(left)">
                                      <p:cBhvr>
                                        <p:cTn id="12" dur="500"/>
                                        <p:tgtEl>
                                          <p:spTgt spid="10240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05">
                                            <p:txEl>
                                              <p:pRg st="1" end="1"/>
                                            </p:txEl>
                                          </p:spTgt>
                                        </p:tgtEl>
                                        <p:attrNameLst>
                                          <p:attrName>style.visibility</p:attrName>
                                        </p:attrNameLst>
                                      </p:cBhvr>
                                      <p:to>
                                        <p:strVal val="visible"/>
                                      </p:to>
                                    </p:set>
                                    <p:animEffect transition="in" filter="wipe(left)">
                                      <p:cBhvr>
                                        <p:cTn id="17" dur="500"/>
                                        <p:tgtEl>
                                          <p:spTgt spid="10240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405">
                                            <p:txEl>
                                              <p:pRg st="2" end="2"/>
                                            </p:txEl>
                                          </p:spTgt>
                                        </p:tgtEl>
                                        <p:attrNameLst>
                                          <p:attrName>style.visibility</p:attrName>
                                        </p:attrNameLst>
                                      </p:cBhvr>
                                      <p:to>
                                        <p:strVal val="visible"/>
                                      </p:to>
                                    </p:set>
                                    <p:animEffect transition="in" filter="wipe(left)">
                                      <p:cBhvr>
                                        <p:cTn id="22" dur="500"/>
                                        <p:tgtEl>
                                          <p:spTgt spid="10240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405">
                                            <p:txEl>
                                              <p:pRg st="3" end="3"/>
                                            </p:txEl>
                                          </p:spTgt>
                                        </p:tgtEl>
                                        <p:attrNameLst>
                                          <p:attrName>style.visibility</p:attrName>
                                        </p:attrNameLst>
                                      </p:cBhvr>
                                      <p:to>
                                        <p:strVal val="visible"/>
                                      </p:to>
                                    </p:set>
                                    <p:animEffect transition="in" filter="wipe(left)">
                                      <p:cBhvr>
                                        <p:cTn id="27" dur="500"/>
                                        <p:tgtEl>
                                          <p:spTgt spid="10240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2405">
                                            <p:txEl>
                                              <p:pRg st="4" end="4"/>
                                            </p:txEl>
                                          </p:spTgt>
                                        </p:tgtEl>
                                        <p:attrNameLst>
                                          <p:attrName>style.visibility</p:attrName>
                                        </p:attrNameLst>
                                      </p:cBhvr>
                                      <p:to>
                                        <p:strVal val="visible"/>
                                      </p:to>
                                    </p:set>
                                    <p:animEffect transition="in" filter="wipe(left)">
                                      <p:cBhvr>
                                        <p:cTn id="32" dur="500"/>
                                        <p:tgtEl>
                                          <p:spTgt spid="1024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build="p" autoUpdateAnimBg="0" advAuto="0"/>
      <p:bldP spid="102405" grpId="0" build="p" autoUpdateAnimBg="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2615</TotalTime>
  <Words>2968</Words>
  <Application>Microsoft Office PowerPoint</Application>
  <PresentationFormat>全屏显示(4:3)</PresentationFormat>
  <Paragraphs>237</Paragraphs>
  <Slides>37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37</vt:i4>
      </vt:variant>
    </vt:vector>
  </HeadingPairs>
  <TitlesOfParts>
    <vt:vector size="49" baseType="lpstr">
      <vt:lpstr>Monotype Sorts</vt:lpstr>
      <vt:lpstr>仿宋_GB2312</vt:lpstr>
      <vt:lpstr>黑体</vt:lpstr>
      <vt:lpstr>宋体</vt:lpstr>
      <vt:lpstr>Arial</vt:lpstr>
      <vt:lpstr>Chiller</vt:lpstr>
      <vt:lpstr>Times New Roman</vt:lpstr>
      <vt:lpstr>Wingdings</vt:lpstr>
      <vt:lpstr>默认设计模板</vt:lpstr>
      <vt:lpstr>BMP 图象</vt:lpstr>
      <vt:lpstr>位图图像</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dc:creator>
  <cp:lastModifiedBy>可乐 黎</cp:lastModifiedBy>
  <cp:revision>347</cp:revision>
  <cp:lastPrinted>1601-01-01T00:00:00Z</cp:lastPrinted>
  <dcterms:created xsi:type="dcterms:W3CDTF">1601-01-01T00:00:00Z</dcterms:created>
  <dcterms:modified xsi:type="dcterms:W3CDTF">2023-10-13T23:48:06Z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